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440" r:id="rId4"/>
    <p:sldId id="429" r:id="rId5"/>
    <p:sldId id="448" r:id="rId6"/>
    <p:sldId id="462" r:id="rId7"/>
    <p:sldId id="446" r:id="rId8"/>
    <p:sldId id="463" r:id="rId9"/>
    <p:sldId id="456" r:id="rId10"/>
    <p:sldId id="453" r:id="rId11"/>
    <p:sldId id="465" r:id="rId12"/>
    <p:sldId id="457" r:id="rId13"/>
    <p:sldId id="416" r:id="rId14"/>
    <p:sldId id="459" r:id="rId15"/>
    <p:sldId id="449" r:id="rId16"/>
  </p:sldIdLst>
  <p:sldSz cx="9144000" cy="5143500" type="screen16x9"/>
  <p:notesSz cx="9942513" cy="6761163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7" pos="385">
          <p15:clr>
            <a:srgbClr val="A4A3A4"/>
          </p15:clr>
        </p15:guide>
        <p15:guide id="8" pos="5375">
          <p15:clr>
            <a:srgbClr val="A4A3A4"/>
          </p15:clr>
        </p15:guide>
        <p15:guide id="9" pos="2517" userDrawn="1">
          <p15:clr>
            <a:srgbClr val="A4A3A4"/>
          </p15:clr>
        </p15:guide>
        <p15:guide id="10" orient="horz" pos="2534" userDrawn="1">
          <p15:clr>
            <a:srgbClr val="A4A3A4"/>
          </p15:clr>
        </p15:guide>
        <p15:guide id="11" orient="horz" pos="26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30">
          <p15:clr>
            <a:srgbClr val="A4A3A4"/>
          </p15:clr>
        </p15:guide>
        <p15:guide id="4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74E"/>
    <a:srgbClr val="AF765D"/>
    <a:srgbClr val="942825"/>
    <a:srgbClr val="C89C8E"/>
    <a:srgbClr val="7F7F7F"/>
    <a:srgbClr val="CCA898"/>
    <a:srgbClr val="E3B4A7"/>
    <a:srgbClr val="E3D0C7"/>
    <a:srgbClr val="A63D2C"/>
    <a:srgbClr val="359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0056" autoAdjust="0"/>
  </p:normalViewPr>
  <p:slideViewPr>
    <p:cSldViewPr>
      <p:cViewPr varScale="1">
        <p:scale>
          <a:sx n="113" d="100"/>
          <a:sy n="113" d="100"/>
        </p:scale>
        <p:origin x="-102" y="-630"/>
      </p:cViewPr>
      <p:guideLst>
        <p:guide orient="horz" pos="2534"/>
        <p:guide orient="horz" pos="2663"/>
        <p:guide pos="2880"/>
        <p:guide pos="385"/>
        <p:guide pos="5375"/>
        <p:guide pos="25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102"/>
      </p:cViewPr>
      <p:guideLst>
        <p:guide orient="horz" pos="2880"/>
        <p:guide orient="horz" pos="2130"/>
        <p:guide pos="216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A6F55-19BD-47B0-A90A-AD0486597D73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622D-BA43-409D-8B3D-4D0AB10F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7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435C9-6653-4B43-8B59-3D76BF9B80E4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7800" y="506413"/>
            <a:ext cx="450691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5C0C-0FA6-4B32-9CAD-79ABD974D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941C1-E526-41B0-AA77-789D90D058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23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941C1-E526-41B0-AA77-789D90D058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68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941C1-E526-41B0-AA77-789D90D058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72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941C1-E526-41B0-AA77-789D90D058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4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44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2113" y="469900"/>
            <a:ext cx="4168775" cy="2346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7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896774D9-4F22-4F2D-9015-8C4ED93F6D7D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6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601CEBB4-DFB0-4390-803D-953423982DBF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7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33A8D4B9-560E-44CA-879D-B78E6E1EF8A0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334C7B8B-CDEF-40C5-9FC2-702A4445B119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8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52599737-29EA-4443-9290-F667A1800D47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2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FCEBB8B8-D9E5-4527-8289-096A2DB8E09D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62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6EDBC4CA-248C-4874-BAB3-E01B9C416F65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6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C2740DA6-E15F-4C75-B583-BBF6E792A713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F7B3D1BE-1876-4C8B-B107-60B6D3E8A998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3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CFA39D7A-0F77-4047-B6F3-41DCA6734FD9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8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A686C2DB-E228-46CE-BB41-22AC00402C90}" type="datetime1">
              <a:rPr lang="ru-RU" smtClean="0">
                <a:solidFill>
                  <a:prstClr val="black"/>
                </a:solidFill>
              </a:rPr>
              <a:pPr defTabSz="914355"/>
              <a:t>01.07.2022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1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3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5"/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6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0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ariks.info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4;&#1086;&#1081;&#1073;&#1080;&#1079;&#1085;&#1077;&#1089;76.&#1088;&#1092;/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npd.nalog.ru/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region.ru/depts/depfi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4;&#1086;&#1081;&#1073;&#1080;&#1079;&#1085;&#1077;&#1089;76.&#1088;&#1092;/" TargetMode="External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hyperlink" Target="https://vk.com/moibizbiz76" TargetMode="External"/><Relationship Id="rId7" Type="http://schemas.openxmlformats.org/officeDocument/2006/relationships/hyperlink" Target="http://www.yarregion.ru/depts/der/Pages/docLib3/pred.aspx" TargetMode="External"/><Relationship Id="rId12" Type="http://schemas.openxmlformats.org/officeDocument/2006/relationships/image" Target="../media/image33.jpeg"/><Relationship Id="rId17" Type="http://schemas.openxmlformats.org/officeDocument/2006/relationships/hyperlink" Target="https://t.me/moibiz76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7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4;&#1089;&#1087;.&#1088;&#1092;/" TargetMode="External"/><Relationship Id="rId11" Type="http://schemas.openxmlformats.org/officeDocument/2006/relationships/hyperlink" Target="https://ok.ru/moi.biz76" TargetMode="External"/><Relationship Id="rId5" Type="http://schemas.openxmlformats.org/officeDocument/2006/relationships/hyperlink" Target="http://fond76.ru/" TargetMode="External"/><Relationship Id="rId15" Type="http://schemas.openxmlformats.org/officeDocument/2006/relationships/image" Target="../media/image36.jpeg"/><Relationship Id="rId10" Type="http://schemas.openxmlformats.org/officeDocument/2006/relationships/image" Target="../media/image32.jpeg"/><Relationship Id="rId19" Type="http://schemas.openxmlformats.org/officeDocument/2006/relationships/image" Target="../media/image39.png"/><Relationship Id="rId4" Type="http://schemas.openxmlformats.org/officeDocument/2006/relationships/hyperlink" Target="http://corpmsp76.ru/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hyperlink" Target="mailto:cppyar@yandex.ru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hyperlink" Target="https://&#1084;&#1086;&#1081;&#1073;&#1080;&#1079;&#1085;&#1077;&#1089;76.&#1088;&#1092;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hyperlink" Target="https://ok.ru/moi.biz76" TargetMode="External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hyperlink" Target="https://vk.com/moibizbiz76" TargetMode="External"/><Relationship Id="rId9" Type="http://schemas.openxmlformats.org/officeDocument/2006/relationships/image" Target="../media/image44.png"/><Relationship Id="rId14" Type="http://schemas.openxmlformats.org/officeDocument/2006/relationships/hyperlink" Target="https://t.me/moibiz7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mspbank.ru/" TargetMode="External"/><Relationship Id="rId4" Type="http://schemas.openxmlformats.org/officeDocument/2006/relationships/hyperlink" Target="http://fond76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hyperlink" Target="http://www.yarregion.ru/depts/dugi/Pages/smsp/smsp_gl.aspx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://corpmsp76.ru/new-resident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84;&#1086;&#1081;&#1073;&#1080;&#1079;&#1085;&#1077;&#1089;76.&#1088;&#1092;/uchastie-v-tendere/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84;&#1086;&#1081;&#1073;&#1080;&#1079;&#1085;&#1077;&#1089;76.&#1088;&#1092;/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rpmsp76.r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&#1084;&#1086;&#1081;&#1073;&#1080;&#1079;&#1085;&#1077;&#1089;76.&#1088;&#1092;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suslugi.ru/151545/1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yarregion.ru/depts/dtspn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4443958"/>
            <a:ext cx="3816292" cy="246629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Ярославль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365309" y="4443958"/>
            <a:ext cx="355671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11" name="Овал 10"/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2" descr="D:\Проекты\_ЯО\2017_05_17 Меры\work\0330866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836993" y="362290"/>
            <a:ext cx="1745189" cy="366662"/>
          </a:xfrm>
          <a:prstGeom prst="rect">
            <a:avLst/>
          </a:prstGeom>
          <a:noFill/>
        </p:spPr>
        <p:txBody>
          <a:bodyPr wrap="square" lIns="61362" tIns="30682" rIns="61362" bIns="30682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ЯРОСЛАВСКАЯ</a:t>
            </a:r>
          </a:p>
          <a:p>
            <a:pPr>
              <a:lnSpc>
                <a:spcPct val="90000"/>
              </a:lnSpc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382" y="1782736"/>
            <a:ext cx="8143240" cy="1723957"/>
          </a:xfrm>
          <a:prstGeom prst="rect">
            <a:avLst/>
          </a:prstGeom>
        </p:spPr>
        <p:txBody>
          <a:bodyPr wrap="square" lIns="61362" tIns="30682" rIns="61362" bIns="30682">
            <a:spAutoFit/>
          </a:bodyPr>
          <a:lstStyle/>
          <a:p>
            <a:pPr algn="ctr"/>
            <a:r>
              <a:rPr lang="ru-RU" sz="2800" dirty="0" smtClean="0">
                <a:solidFill>
                  <a:srgbClr val="94282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МЕРЫ ПОДДЕРЖКИ</a:t>
            </a:r>
          </a:p>
          <a:p>
            <a:pPr algn="ctr"/>
            <a:r>
              <a:rPr lang="ru-RU" sz="2800" dirty="0">
                <a:solidFill>
                  <a:srgbClr val="94282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</a:t>
            </a:r>
            <a:r>
              <a:rPr lang="ru-RU" sz="2800" dirty="0" smtClean="0">
                <a:solidFill>
                  <a:srgbClr val="94282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ля начинающих предпринимателей и самозанятых граждан </a:t>
            </a:r>
            <a:endParaRPr lang="ru-RU" sz="2800" dirty="0">
              <a:solidFill>
                <a:srgbClr val="942825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Ярославской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70" y="210241"/>
            <a:ext cx="2462796" cy="56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878189" y="410874"/>
            <a:ext cx="2757707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914355"/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С/Х КООПЕРАЦИИ</a:t>
            </a: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latin typeface="Arial" panose="020B0604020202020204" pitchFamily="34" charset="0"/>
              </a:rPr>
              <a:pPr/>
              <a:t>10</a:t>
            </a:fld>
            <a:endParaRPr lang="ru-RU" dirty="0">
              <a:latin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8D677773-2B49-49C4-B07B-FC43F7D932EB}"/>
              </a:ext>
            </a:extLst>
          </p:cNvPr>
          <p:cNvCxnSpPr/>
          <p:nvPr/>
        </p:nvCxnSpPr>
        <p:spPr>
          <a:xfrm>
            <a:off x="342026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>
            <a:extLst>
              <a:ext uri="{FF2B5EF4-FFF2-40B4-BE49-F238E27FC236}">
                <a16:creationId xmlns="" xmlns:a16="http://schemas.microsoft.com/office/drawing/2014/main" id="{72635F51-8480-4658-BBC8-99CA8E36796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B05DA47F-2A2B-4997-8B83-B9E8C223C062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Полилиния 11">
              <a:extLst>
                <a:ext uri="{FF2B5EF4-FFF2-40B4-BE49-F238E27FC236}">
                  <a16:creationId xmlns="" xmlns:a16="http://schemas.microsoft.com/office/drawing/2014/main" id="{0DB355BC-41B4-4327-91E3-4291A09FCA1B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24779918-B6D6-40D0-BDDD-F86DFE64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10" y="308053"/>
            <a:ext cx="661253" cy="4979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700463" y="345572"/>
            <a:ext cx="1923992" cy="369328"/>
          </a:xfrm>
          <a:prstGeom prst="rect">
            <a:avLst/>
          </a:prstGeom>
        </p:spPr>
        <p:txBody>
          <a:bodyPr wrap="square" lIns="91436" tIns="45718" rIns="91436" bIns="45718" anchor="ctr">
            <a:spAutoFit/>
          </a:bodyPr>
          <a:lstStyle/>
          <a:p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Информационно-консультационная служба АПК</a:t>
            </a:r>
          </a:p>
        </p:txBody>
      </p:sp>
      <p:sp>
        <p:nvSpPr>
          <p:cNvPr id="21" name="Прямоугольник 20">
            <a:hlinkClick r:id="rId4"/>
          </p:cNvPr>
          <p:cNvSpPr/>
          <p:nvPr/>
        </p:nvSpPr>
        <p:spPr>
          <a:xfrm>
            <a:off x="7452320" y="314845"/>
            <a:ext cx="980552" cy="265454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yariks.info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52320" y="521538"/>
            <a:ext cx="1340423" cy="26160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altLang="ru-RU" sz="900" dirty="0" smtClean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76-54-76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01818" y="3815769"/>
            <a:ext cx="2464651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01818" y="3121019"/>
            <a:ext cx="2464651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01817" y="2403333"/>
            <a:ext cx="2464652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01817" y="1711189"/>
            <a:ext cx="2464652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51069" y="3815769"/>
            <a:ext cx="2448173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49354" y="3121020"/>
            <a:ext cx="2448173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354" y="2403110"/>
            <a:ext cx="2448173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354" y="1707654"/>
            <a:ext cx="2448173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9354" y="1874564"/>
            <a:ext cx="2089194" cy="26545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Правовая поддержка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13219" y="1891168"/>
            <a:ext cx="2089194" cy="2616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Бизнес-планирование*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50423" y="3877186"/>
            <a:ext cx="2089194" cy="43857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Организация ярмарочных мероприятий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49354" y="2488649"/>
            <a:ext cx="2551587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бучение, проведение семинаров, тренингов, </a:t>
            </a:r>
            <a:r>
              <a:rPr lang="ru-RU" sz="11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вебинаров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6113" y="3206556"/>
            <a:ext cx="2520183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Формирование пакета документов для получения грантов и субсидий</a:t>
            </a:r>
            <a:endParaRPr lang="ru-RU" sz="11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949354" y="3188916"/>
            <a:ext cx="2089194" cy="43857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Технологическое сопровождение*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18294" y="3877186"/>
            <a:ext cx="2448175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Обеспечение регистрации на портале «Бизнес-навигатор МСП»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18294" y="2488650"/>
            <a:ext cx="2324827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Информационно-консультационная поддержка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23528" y="4694372"/>
            <a:ext cx="3888432" cy="253642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слуга платная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64764" y="1025868"/>
            <a:ext cx="7519604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малого и среднего предпринимательства, осуществляющих деятельность в сфере АПК (крестьянские (фермерские) хозяйства, сельскохозяйственные потребительские кооперативы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5308" y="1017297"/>
            <a:ext cx="7447051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latin typeface="Arial" panose="020B0604020202020204" pitchFamily="34" charset="0"/>
              </a:rPr>
              <a:pPr/>
              <a:t>11</a:t>
            </a:fld>
            <a:endParaRPr lang="ru-RU" dirty="0">
              <a:latin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9EB4C2FA-8197-4717-99EE-4F2E2AB5BAB0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7">
            <a:extLst>
              <a:ext uri="{FF2B5EF4-FFF2-40B4-BE49-F238E27FC236}">
                <a16:creationId xmlns=""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=""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307BCAB-9FBB-4307-91B1-BDD96FB2C6BE}"/>
              </a:ext>
            </a:extLst>
          </p:cNvPr>
          <p:cNvSpPr txBox="1"/>
          <p:nvPr/>
        </p:nvSpPr>
        <p:spPr>
          <a:xfrm>
            <a:off x="878189" y="303152"/>
            <a:ext cx="3693811" cy="494014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СПЕЦИАЛЬНЫЙ НАЛОГОВЫЙ РЕЖИМ ДЛЯ САМОЗАНЯТЫХ ГРАЖДАН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87" y="209380"/>
            <a:ext cx="588714" cy="604326"/>
          </a:xfrm>
          <a:prstGeom prst="rect">
            <a:avLst/>
          </a:prstGeom>
        </p:spPr>
      </p:pic>
      <p:sp>
        <p:nvSpPr>
          <p:cNvPr id="18" name="Прямоугольник 17">
            <a:hlinkClick r:id="rId5"/>
          </p:cNvPr>
          <p:cNvSpPr/>
          <p:nvPr/>
        </p:nvSpPr>
        <p:spPr>
          <a:xfrm>
            <a:off x="7539135" y="297293"/>
            <a:ext cx="1114371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npd.nalog.ru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18802" y="341419"/>
            <a:ext cx="1202939" cy="369316"/>
          </a:xfrm>
          <a:prstGeom prst="rect">
            <a:avLst/>
          </a:prstGeom>
        </p:spPr>
        <p:txBody>
          <a:bodyPr wrap="square" lIns="91422" tIns="45712" rIns="91422" bIns="45712" anchor="ctr">
            <a:spAutoFit/>
          </a:bodyPr>
          <a:lstStyle/>
          <a:p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Федеральная налоговая служба</a:t>
            </a:r>
          </a:p>
        </p:txBody>
      </p:sp>
      <p:sp>
        <p:nvSpPr>
          <p:cNvPr id="20" name="Прямоугольник 19">
            <a:hlinkClick r:id="rId6"/>
          </p:cNvPr>
          <p:cNvSpPr/>
          <p:nvPr/>
        </p:nvSpPr>
        <p:spPr>
          <a:xfrm>
            <a:off x="7539134" y="509956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25DA423-AC79-426F-AEA0-F9384601EF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4" b="72687"/>
          <a:stretch/>
        </p:blipFill>
        <p:spPr>
          <a:xfrm>
            <a:off x="625741" y="2396609"/>
            <a:ext cx="218659" cy="27791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AD24EBC-68F7-4A7A-AAAA-265D4090F4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4" t="31244" r="-3632" b="61016"/>
          <a:stretch/>
        </p:blipFill>
        <p:spPr>
          <a:xfrm>
            <a:off x="2542473" y="2806539"/>
            <a:ext cx="254099" cy="2561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88272E0-47FF-4FEB-BA44-08BFA19776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5" r="-4220" b="38904"/>
          <a:stretch/>
        </p:blipFill>
        <p:spPr>
          <a:xfrm>
            <a:off x="4506854" y="2393549"/>
            <a:ext cx="257360" cy="2613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633F42-E8AC-46CA-8221-8DD94B1AB5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812" r="-2652" b="25680"/>
          <a:stretch/>
        </p:blipFill>
        <p:spPr>
          <a:xfrm>
            <a:off x="4551068" y="2743956"/>
            <a:ext cx="226114" cy="32439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2C81313-0804-40C1-9DC5-C4FE0381A9E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156" r="-4430" b="11092"/>
          <a:stretch/>
        </p:blipFill>
        <p:spPr>
          <a:xfrm>
            <a:off x="641036" y="2813800"/>
            <a:ext cx="209585" cy="2743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05B9BB9-BBCC-4626-AF43-946E970B0CA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4" t="92854" r="-3449" b="-342"/>
          <a:stretch/>
        </p:blipFill>
        <p:spPr>
          <a:xfrm>
            <a:off x="2523230" y="2393550"/>
            <a:ext cx="270457" cy="2659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EA8464F-6DD7-4519-8EAF-630023045A82}"/>
              </a:ext>
            </a:extLst>
          </p:cNvPr>
          <p:cNvSpPr txBox="1"/>
          <p:nvPr/>
        </p:nvSpPr>
        <p:spPr>
          <a:xfrm>
            <a:off x="2319031" y="1851670"/>
            <a:ext cx="625383" cy="461653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r>
              <a:rPr lang="ru-RU" sz="2400" b="1" dirty="0">
                <a:solidFill>
                  <a:srgbClr val="8D1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F3CEE7-6486-4D0C-8772-43F01C9C2445}"/>
              </a:ext>
            </a:extLst>
          </p:cNvPr>
          <p:cNvSpPr txBox="1"/>
          <p:nvPr/>
        </p:nvSpPr>
        <p:spPr>
          <a:xfrm>
            <a:off x="4758885" y="1855930"/>
            <a:ext cx="625383" cy="461653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r>
              <a:rPr lang="ru-RU" sz="2400" b="1" dirty="0">
                <a:solidFill>
                  <a:srgbClr val="8D1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7EB95D0-0DEF-4096-B448-C214AC74C783}"/>
              </a:ext>
            </a:extLst>
          </p:cNvPr>
          <p:cNvSpPr txBox="1"/>
          <p:nvPr/>
        </p:nvSpPr>
        <p:spPr>
          <a:xfrm>
            <a:off x="2799805" y="1902411"/>
            <a:ext cx="1616184" cy="3693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налога при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с физлицами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FBB75F8-FCB6-4905-83F8-AB2AAC35FBC7}"/>
              </a:ext>
            </a:extLst>
          </p:cNvPr>
          <p:cNvSpPr txBox="1"/>
          <p:nvPr/>
        </p:nvSpPr>
        <p:spPr>
          <a:xfrm>
            <a:off x="5230273" y="1907442"/>
            <a:ext cx="1789999" cy="3693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налога при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с ИП и юрлицами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3E03B19-A658-4A2E-AAD5-96576F0E6C2A}"/>
              </a:ext>
            </a:extLst>
          </p:cNvPr>
          <p:cNvSpPr txBox="1"/>
          <p:nvPr/>
        </p:nvSpPr>
        <p:spPr>
          <a:xfrm>
            <a:off x="990584" y="2358186"/>
            <a:ext cx="1356660" cy="3416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Простая регистрация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интернет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BEE5638-7A68-4CA4-A68F-ACF3DECFE2B1}"/>
              </a:ext>
            </a:extLst>
          </p:cNvPr>
          <p:cNvSpPr txBox="1"/>
          <p:nvPr/>
        </p:nvSpPr>
        <p:spPr>
          <a:xfrm>
            <a:off x="4898248" y="2369256"/>
            <a:ext cx="1328152" cy="3416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кассы,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отчетности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0479F25-A502-4E41-A6B3-C7061FD99BAB}"/>
              </a:ext>
            </a:extLst>
          </p:cNvPr>
          <p:cNvSpPr txBox="1"/>
          <p:nvPr/>
        </p:nvSpPr>
        <p:spPr>
          <a:xfrm>
            <a:off x="4906037" y="2709511"/>
            <a:ext cx="1760200" cy="466269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расчеты и оплата налогов - в “один клик” через приложение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A4FE6EC-6C03-40FD-8557-5A1718699689}"/>
              </a:ext>
            </a:extLst>
          </p:cNvPr>
          <p:cNvSpPr txBox="1"/>
          <p:nvPr/>
        </p:nvSpPr>
        <p:spPr>
          <a:xfrm>
            <a:off x="990582" y="2726141"/>
            <a:ext cx="1527164" cy="466269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Автоматическое формирование справок о полученных доходах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8B0475C-7EBF-4B8A-A1A9-3757333E952C}"/>
              </a:ext>
            </a:extLst>
          </p:cNvPr>
          <p:cNvSpPr txBox="1"/>
          <p:nvPr/>
        </p:nvSpPr>
        <p:spPr>
          <a:xfrm>
            <a:off x="2860915" y="2369256"/>
            <a:ext cx="1154439" cy="3416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Легальная работа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статуса ИП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2EC907D-0F36-45D7-8196-1E81623BECA4}"/>
              </a:ext>
            </a:extLst>
          </p:cNvPr>
          <p:cNvSpPr txBox="1"/>
          <p:nvPr/>
        </p:nvSpPr>
        <p:spPr>
          <a:xfrm>
            <a:off x="2858973" y="2726141"/>
            <a:ext cx="1705843" cy="466269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обязательных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фиксированных платежей при отсутствии дохода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C64B85A-1328-42EA-A31D-FBF9940871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13" y="2415491"/>
            <a:ext cx="239929" cy="23992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D75BE67-2EB1-4CA1-A7F5-A5ADAF18F415}"/>
              </a:ext>
            </a:extLst>
          </p:cNvPr>
          <p:cNvSpPr txBox="1"/>
          <p:nvPr/>
        </p:nvSpPr>
        <p:spPr>
          <a:xfrm>
            <a:off x="7097440" y="2355727"/>
            <a:ext cx="1616184" cy="3416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-платформами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026DD83-50DB-45E4-8DC9-B5BF66B94D95}"/>
              </a:ext>
            </a:extLst>
          </p:cNvPr>
          <p:cNvSpPr txBox="1"/>
          <p:nvPr/>
        </p:nvSpPr>
        <p:spPr>
          <a:xfrm>
            <a:off x="7408126" y="2697359"/>
            <a:ext cx="1220226" cy="466269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налоговый капитал на развитие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39B68D8-4873-4A73-ADBD-E6C8CEBCB1B3}"/>
              </a:ext>
            </a:extLst>
          </p:cNvPr>
          <p:cNvSpPr txBox="1"/>
          <p:nvPr/>
        </p:nvSpPr>
        <p:spPr>
          <a:xfrm>
            <a:off x="6633403" y="2736877"/>
            <a:ext cx="869521" cy="338542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r>
              <a:rPr lang="ru-RU" sz="1600" b="1" dirty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3531" y="967258"/>
            <a:ext cx="3645377" cy="247782"/>
          </a:xfrm>
          <a:prstGeom prst="rect">
            <a:avLst/>
          </a:prstGeom>
          <a:noFill/>
        </p:spPr>
        <p:txBody>
          <a:bodyPr wrap="square" lIns="62513" tIns="31253" rIns="62513" bIns="31253" rtlCol="0" anchor="ctr">
            <a:spAutoFit/>
          </a:bodyPr>
          <a:lstStyle/>
          <a:p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ПОДХОДИТ ЭТОТ НАЛОГОВЫЙ РЕЖИМ: </a:t>
            </a:r>
            <a:endParaRPr lang="en-US" sz="12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C3D9372-7189-4018-9A1B-0A76382CC15E}"/>
              </a:ext>
            </a:extLst>
          </p:cNvPr>
          <p:cNvSpPr txBox="1"/>
          <p:nvPr/>
        </p:nvSpPr>
        <p:spPr>
          <a:xfrm>
            <a:off x="305252" y="1131593"/>
            <a:ext cx="8717746" cy="715581"/>
          </a:xfrm>
          <a:prstGeom prst="rect">
            <a:avLst/>
          </a:prstGeom>
          <a:noFill/>
        </p:spPr>
        <p:txBody>
          <a:bodyPr wrap="square" lIns="91426" tIns="45714" rIns="91426" bIns="45714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</a:t>
            </a:r>
            <a:r>
              <a:rPr lang="ru-RU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спецрежим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могут применять физлица и ИП (</a:t>
            </a:r>
            <a:r>
              <a:rPr lang="ru-RU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у которых одновременно соблюдаются следующие условия: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Они получают доход от самостоятельного ведения деятельности или использования имущества, который </a:t>
            </a:r>
            <a:r>
              <a:rPr lang="ru-RU" sz="9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превышать 2,4 млн руб. в год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 ведении этой деятельности не имеют работодателя, с которым заключен трудовой договор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привлекают для этой деятельности наемных работников по трудовым договорам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Вид деятельности, условия ее осуществления или сумма дохода не попадают в перечень исключений, указанных в статьях 4 и 6 № 422-ФЗ от 27.11.2018 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49843213-AE33-41CF-8D97-8BB5C5ADC5CF}"/>
              </a:ext>
            </a:extLst>
          </p:cNvPr>
          <p:cNvCxnSpPr>
            <a:cxnSpLocks/>
          </p:cNvCxnSpPr>
          <p:nvPr/>
        </p:nvCxnSpPr>
        <p:spPr>
          <a:xfrm>
            <a:off x="2699792" y="3588786"/>
            <a:ext cx="0" cy="832774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1369D1DF-FBDC-4C53-B7E8-C51FB6819E0E}"/>
              </a:ext>
            </a:extLst>
          </p:cNvPr>
          <p:cNvCxnSpPr>
            <a:cxnSpLocks/>
          </p:cNvCxnSpPr>
          <p:nvPr/>
        </p:nvCxnSpPr>
        <p:spPr>
          <a:xfrm>
            <a:off x="4716016" y="3588786"/>
            <a:ext cx="0" cy="832774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трелка: вправо 9">
            <a:extLst>
              <a:ext uri="{FF2B5EF4-FFF2-40B4-BE49-F238E27FC236}">
                <a16:creationId xmlns="" xmlns:a16="http://schemas.microsoft.com/office/drawing/2014/main" id="{B08B224F-3884-4919-B2F2-AFEEDD3E10C8}"/>
              </a:ext>
            </a:extLst>
          </p:cNvPr>
          <p:cNvSpPr/>
          <p:nvPr/>
        </p:nvSpPr>
        <p:spPr>
          <a:xfrm>
            <a:off x="6544700" y="3219822"/>
            <a:ext cx="2210224" cy="336541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E3D0C7"/>
          </a:solid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</a:t>
            </a:r>
          </a:p>
        </p:txBody>
      </p:sp>
      <p:sp>
        <p:nvSpPr>
          <p:cNvPr id="46" name="Стрелка: вправо 5">
            <a:extLst>
              <a:ext uri="{FF2B5EF4-FFF2-40B4-BE49-F238E27FC236}">
                <a16:creationId xmlns="" xmlns:a16="http://schemas.microsoft.com/office/drawing/2014/main" id="{1365382C-AF36-4201-8CF3-D7DD3B1B9A5D}"/>
              </a:ext>
            </a:extLst>
          </p:cNvPr>
          <p:cNvSpPr/>
          <p:nvPr/>
        </p:nvSpPr>
        <p:spPr>
          <a:xfrm>
            <a:off x="4559660" y="3219822"/>
            <a:ext cx="2210224" cy="336541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CCA898"/>
          </a:solid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СПЕЦИАЛЬНОЕ</a:t>
            </a:r>
          </a:p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47" name="Стрелка: вправо 4">
            <a:extLst>
              <a:ext uri="{FF2B5EF4-FFF2-40B4-BE49-F238E27FC236}">
                <a16:creationId xmlns="" xmlns:a16="http://schemas.microsoft.com/office/drawing/2014/main" id="{CF89C56B-125E-4E46-9970-85A3FA0BFB72}"/>
              </a:ext>
            </a:extLst>
          </p:cNvPr>
          <p:cNvSpPr/>
          <p:nvPr/>
        </p:nvSpPr>
        <p:spPr>
          <a:xfrm>
            <a:off x="2574620" y="3219823"/>
            <a:ext cx="2210224" cy="338375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AF765D"/>
          </a:solid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</a:t>
            </a:r>
          </a:p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</a:p>
        </p:txBody>
      </p:sp>
      <p:sp>
        <p:nvSpPr>
          <p:cNvPr id="48" name="Стрелка: вправо 6">
            <a:extLst>
              <a:ext uri="{FF2B5EF4-FFF2-40B4-BE49-F238E27FC236}">
                <a16:creationId xmlns="" xmlns:a16="http://schemas.microsoft.com/office/drawing/2014/main" id="{8639EE15-36FF-4C4F-B333-3356F190F97C}"/>
              </a:ext>
            </a:extLst>
          </p:cNvPr>
          <p:cNvSpPr/>
          <p:nvPr/>
        </p:nvSpPr>
        <p:spPr>
          <a:xfrm>
            <a:off x="589583" y="3219824"/>
            <a:ext cx="2210224" cy="336540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9C674E"/>
          </a:solid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</a:t>
            </a:r>
          </a:p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1AEC5C4F-F909-46D9-9BD3-3F8A3099AC1E}"/>
              </a:ext>
            </a:extLst>
          </p:cNvPr>
          <p:cNvCxnSpPr>
            <a:cxnSpLocks/>
          </p:cNvCxnSpPr>
          <p:nvPr/>
        </p:nvCxnSpPr>
        <p:spPr>
          <a:xfrm>
            <a:off x="6666237" y="3588786"/>
            <a:ext cx="0" cy="832774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0C925827-F389-4BB8-A6AC-7F91479263E8}"/>
              </a:ext>
            </a:extLst>
          </p:cNvPr>
          <p:cNvSpPr/>
          <p:nvPr/>
        </p:nvSpPr>
        <p:spPr>
          <a:xfrm>
            <a:off x="3342309" y="4443959"/>
            <a:ext cx="4065819" cy="507819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 marL="143979" indent="-143979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 области инноваций и промышленного производства</a:t>
            </a:r>
          </a:p>
          <a:p>
            <a:pPr marL="143979" indent="-143979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Экспортная поддержка</a:t>
            </a:r>
          </a:p>
          <a:p>
            <a:pPr marL="143979" indent="-143979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 сфере социального предпринимательства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E7B09C6-2310-4D74-8DDE-ED8030A87155}"/>
              </a:ext>
            </a:extLst>
          </p:cNvPr>
          <p:cNvSpPr txBox="1"/>
          <p:nvPr/>
        </p:nvSpPr>
        <p:spPr>
          <a:xfrm>
            <a:off x="1932359" y="4494096"/>
            <a:ext cx="1398726" cy="216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smtClean="0">
                <a:solidFill>
                  <a:srgbClr val="A63D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распространяется</a:t>
            </a:r>
            <a:r>
              <a:rPr lang="en-US" sz="900" dirty="0" smtClean="0">
                <a:solidFill>
                  <a:srgbClr val="A63D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900" dirty="0">
              <a:solidFill>
                <a:srgbClr val="A63D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3E03B19-A658-4A2E-AAD5-96576F0E6C2A}"/>
              </a:ext>
            </a:extLst>
          </p:cNvPr>
          <p:cNvSpPr txBox="1"/>
          <p:nvPr/>
        </p:nvSpPr>
        <p:spPr>
          <a:xfrm>
            <a:off x="911342" y="3662665"/>
            <a:ext cx="1643629" cy="72943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старт деятельности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Гарантийная поддержка, поручительства</a:t>
            </a:r>
          </a:p>
          <a:p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по льготной ставке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3E03B19-A658-4A2E-AAD5-96576F0E6C2A}"/>
              </a:ext>
            </a:extLst>
          </p:cNvPr>
          <p:cNvSpPr txBox="1"/>
          <p:nvPr/>
        </p:nvSpPr>
        <p:spPr>
          <a:xfrm>
            <a:off x="2965094" y="3663177"/>
            <a:ext cx="1706345" cy="715581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продукции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соблюдении требований к продукции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размещении на электронных площадках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3E03B19-A658-4A2E-AAD5-96576F0E6C2A}"/>
              </a:ext>
            </a:extLst>
          </p:cNvPr>
          <p:cNvSpPr txBox="1"/>
          <p:nvPr/>
        </p:nvSpPr>
        <p:spPr>
          <a:xfrm>
            <a:off x="6929326" y="3701814"/>
            <a:ext cx="1784296" cy="590919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 сфере ремесленной деятельности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с/х производств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3E03B19-A658-4A2E-AAD5-96576F0E6C2A}"/>
              </a:ext>
            </a:extLst>
          </p:cNvPr>
          <p:cNvSpPr txBox="1"/>
          <p:nvPr/>
        </p:nvSpPr>
        <p:spPr>
          <a:xfrm>
            <a:off x="4952173" y="3603728"/>
            <a:ext cx="1735785" cy="840218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Консультации, обучающие мероприятия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акселерационных программах, конференциях  форумах, бизнес-миссиях, выставках, конкурсах</a:t>
            </a:r>
          </a:p>
        </p:txBody>
      </p:sp>
      <p:pic>
        <p:nvPicPr>
          <p:cNvPr id="57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80208" y="3770542"/>
            <a:ext cx="139419" cy="127296"/>
          </a:xfrm>
          <a:prstGeom prst="rect">
            <a:avLst/>
          </a:prstGeom>
        </p:spPr>
      </p:pic>
      <p:pic>
        <p:nvPicPr>
          <p:cNvPr id="58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71925" y="4007730"/>
            <a:ext cx="139419" cy="127296"/>
          </a:xfrm>
          <a:prstGeom prst="rect">
            <a:avLst/>
          </a:prstGeom>
        </p:spPr>
      </p:pic>
      <p:pic>
        <p:nvPicPr>
          <p:cNvPr id="59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80208" y="4203205"/>
            <a:ext cx="139419" cy="127296"/>
          </a:xfrm>
          <a:prstGeom prst="rect">
            <a:avLst/>
          </a:prstGeom>
        </p:spPr>
      </p:pic>
      <p:pic>
        <p:nvPicPr>
          <p:cNvPr id="60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841464" y="3714029"/>
            <a:ext cx="139419" cy="127296"/>
          </a:xfrm>
          <a:prstGeom prst="rect">
            <a:avLst/>
          </a:prstGeom>
        </p:spPr>
      </p:pic>
      <p:pic>
        <p:nvPicPr>
          <p:cNvPr id="61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835757" y="3882394"/>
            <a:ext cx="139419" cy="127296"/>
          </a:xfrm>
          <a:prstGeom prst="rect">
            <a:avLst/>
          </a:prstGeom>
        </p:spPr>
      </p:pic>
      <p:pic>
        <p:nvPicPr>
          <p:cNvPr id="62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830718" y="4145086"/>
            <a:ext cx="139419" cy="127296"/>
          </a:xfrm>
          <a:prstGeom prst="rect">
            <a:avLst/>
          </a:prstGeom>
        </p:spPr>
      </p:pic>
      <p:pic>
        <p:nvPicPr>
          <p:cNvPr id="76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851154" y="3702919"/>
            <a:ext cx="139419" cy="127296"/>
          </a:xfrm>
          <a:prstGeom prst="rect">
            <a:avLst/>
          </a:prstGeom>
        </p:spPr>
      </p:pic>
      <p:pic>
        <p:nvPicPr>
          <p:cNvPr id="78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848060" y="3932699"/>
            <a:ext cx="139419" cy="127296"/>
          </a:xfrm>
          <a:prstGeom prst="rect">
            <a:avLst/>
          </a:prstGeom>
        </p:spPr>
      </p:pic>
      <p:pic>
        <p:nvPicPr>
          <p:cNvPr id="79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823284" y="3779246"/>
            <a:ext cx="139419" cy="127296"/>
          </a:xfrm>
          <a:prstGeom prst="rect">
            <a:avLst/>
          </a:prstGeom>
        </p:spPr>
      </p:pic>
      <p:pic>
        <p:nvPicPr>
          <p:cNvPr id="80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832780" y="3929867"/>
            <a:ext cx="139419" cy="127296"/>
          </a:xfrm>
          <a:prstGeom prst="rect">
            <a:avLst/>
          </a:prstGeom>
        </p:spPr>
      </p:pic>
      <p:pic>
        <p:nvPicPr>
          <p:cNvPr id="81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832779" y="4111305"/>
            <a:ext cx="139419" cy="1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80A3BFC2-B736-44F7-B3E3-903EE4F68734}"/>
              </a:ext>
            </a:extLst>
          </p:cNvPr>
          <p:cNvSpPr/>
          <p:nvPr/>
        </p:nvSpPr>
        <p:spPr>
          <a:xfrm>
            <a:off x="1691680" y="1624741"/>
            <a:ext cx="2648526" cy="524726"/>
          </a:xfrm>
          <a:prstGeom prst="rect">
            <a:avLst/>
          </a:prstGeom>
          <a:solidFill>
            <a:srgbClr val="E3D0C7"/>
          </a:solidFill>
          <a:ln w="9525">
            <a:solidFill>
              <a:srgbClr val="E3D0C7"/>
            </a:solidFill>
            <a:miter lim="800000"/>
            <a:headEnd/>
            <a:tailEnd/>
          </a:ln>
        </p:spPr>
        <p:txBody>
          <a:bodyPr vert="horz" wrap="square" lIns="74467" tIns="37241" rIns="74467" bIns="37241" numCol="1" rtlCol="0" anchor="t" anchorCtr="0" compatLnSpc="1">
            <a:prstTxWarp prst="textNoShape">
              <a:avLst/>
            </a:prstTxWarp>
          </a:bodyPr>
          <a:lstStyle/>
          <a:p>
            <a:pPr algn="ctr" defTabSz="849437"/>
            <a:endParaRPr lang="ru-RU" sz="17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A129D29C-9F6E-4A59-9FBD-DD376F15797E}"/>
              </a:ext>
            </a:extLst>
          </p:cNvPr>
          <p:cNvSpPr/>
          <p:nvPr/>
        </p:nvSpPr>
        <p:spPr>
          <a:xfrm>
            <a:off x="1691680" y="2167360"/>
            <a:ext cx="2648526" cy="1412358"/>
          </a:xfrm>
          <a:prstGeom prst="rect">
            <a:avLst/>
          </a:prstGeom>
          <a:noFill/>
          <a:ln w="9525">
            <a:solidFill>
              <a:srgbClr val="C89C8E"/>
            </a:solidFill>
            <a:miter lim="800000"/>
            <a:headEnd/>
            <a:tailEnd/>
          </a:ln>
        </p:spPr>
        <p:txBody>
          <a:bodyPr vert="horz" wrap="square" lIns="74467" tIns="37241" rIns="74467" bIns="37241" numCol="1" rtlCol="0" anchor="t" anchorCtr="0" compatLnSpc="1">
            <a:prstTxWarp prst="textNoShape">
              <a:avLst/>
            </a:prstTxWarp>
          </a:bodyPr>
          <a:lstStyle/>
          <a:p>
            <a:pPr algn="ctr" defTabSz="849437"/>
            <a:endParaRPr lang="ru-RU" sz="17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25B4F81-A283-4CA2-ABB6-06EB7008F49B}"/>
              </a:ext>
            </a:extLst>
          </p:cNvPr>
          <p:cNvSpPr/>
          <p:nvPr/>
        </p:nvSpPr>
        <p:spPr>
          <a:xfrm>
            <a:off x="4837236" y="1624741"/>
            <a:ext cx="2586008" cy="524726"/>
          </a:xfrm>
          <a:prstGeom prst="rect">
            <a:avLst/>
          </a:prstGeom>
          <a:solidFill>
            <a:srgbClr val="E3D0C7"/>
          </a:solidFill>
          <a:ln w="9525">
            <a:solidFill>
              <a:srgbClr val="E3D0C7"/>
            </a:solidFill>
            <a:miter lim="800000"/>
            <a:headEnd/>
            <a:tailEnd/>
          </a:ln>
        </p:spPr>
        <p:txBody>
          <a:bodyPr vert="horz" wrap="square" lIns="74467" tIns="37241" rIns="74467" bIns="37241" numCol="1" rtlCol="0" anchor="t" anchorCtr="0" compatLnSpc="1">
            <a:prstTxWarp prst="textNoShape">
              <a:avLst/>
            </a:prstTxWarp>
          </a:bodyPr>
          <a:lstStyle/>
          <a:p>
            <a:pPr algn="ctr" defTabSz="849437"/>
            <a:endParaRPr lang="ru-RU" sz="17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073C24F6-707D-41FB-A5A6-71B5EC0E7F93}"/>
              </a:ext>
            </a:extLst>
          </p:cNvPr>
          <p:cNvSpPr/>
          <p:nvPr/>
        </p:nvSpPr>
        <p:spPr>
          <a:xfrm>
            <a:off x="4837236" y="2167360"/>
            <a:ext cx="2586008" cy="1412358"/>
          </a:xfrm>
          <a:prstGeom prst="rect">
            <a:avLst/>
          </a:prstGeom>
          <a:noFill/>
          <a:ln w="9525">
            <a:solidFill>
              <a:srgbClr val="C89C8E"/>
            </a:solidFill>
            <a:miter lim="800000"/>
            <a:headEnd/>
            <a:tailEnd/>
          </a:ln>
        </p:spPr>
        <p:txBody>
          <a:bodyPr vert="horz" wrap="square" lIns="74467" tIns="37241" rIns="74467" bIns="37241" numCol="1" rtlCol="0" anchor="t" anchorCtr="0" compatLnSpc="1">
            <a:prstTxWarp prst="textNoShape">
              <a:avLst/>
            </a:prstTxWarp>
          </a:bodyPr>
          <a:lstStyle/>
          <a:p>
            <a:pPr algn="ctr" defTabSz="849437"/>
            <a:endParaRPr lang="ru-RU" sz="17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8189" y="303152"/>
            <a:ext cx="4197867" cy="494014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914355"/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ЛЬГОТЫ ПО </a:t>
            </a: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НАЛОГООБЛОЖЕНИЮ ДЛЯ </a:t>
            </a:r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УБЪЕКТОВ МСП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latin typeface="Arial" panose="020B0604020202020204" pitchFamily="34" charset="0"/>
              </a:rPr>
              <a:pPr/>
              <a:t>12</a:t>
            </a:fld>
            <a:endParaRPr lang="ru-RU" dirty="0">
              <a:latin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8D677773-2B49-49C4-B07B-FC43F7D932EB}"/>
              </a:ext>
            </a:extLst>
          </p:cNvPr>
          <p:cNvCxnSpPr/>
          <p:nvPr/>
        </p:nvCxnSpPr>
        <p:spPr>
          <a:xfrm>
            <a:off x="342026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>
            <a:extLst>
              <a:ext uri="{FF2B5EF4-FFF2-40B4-BE49-F238E27FC236}">
                <a16:creationId xmlns="" xmlns:a16="http://schemas.microsoft.com/office/drawing/2014/main" id="{72635F51-8480-4658-BBC8-99CA8E36796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B05DA47F-2A2B-4997-8B83-B9E8C223C062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Полилиния 11">
              <a:extLst>
                <a:ext uri="{FF2B5EF4-FFF2-40B4-BE49-F238E27FC236}">
                  <a16:creationId xmlns="" xmlns:a16="http://schemas.microsoft.com/office/drawing/2014/main" id="{0DB355BC-41B4-4327-91E3-4291A09FCA1B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24779918-B6D6-40D0-BDDD-F86DFE64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24" name="Прямоугольник 23"/>
          <p:cNvSpPr/>
          <p:nvPr/>
        </p:nvSpPr>
        <p:spPr>
          <a:xfrm>
            <a:off x="4823025" y="2161744"/>
            <a:ext cx="266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32582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ИП за первые 2 года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32582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момента государственной регистрации при применении ПСН или УСН для отдельных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деятельности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15F0789B-1F52-4891-845F-AFE1E8EDF6EB}"/>
              </a:ext>
            </a:extLst>
          </p:cNvPr>
          <p:cNvSpPr/>
          <p:nvPr/>
        </p:nvSpPr>
        <p:spPr>
          <a:xfrm>
            <a:off x="1758442" y="1691298"/>
            <a:ext cx="2550970" cy="402125"/>
          </a:xfrm>
          <a:prstGeom prst="rect">
            <a:avLst/>
          </a:prstGeom>
        </p:spPr>
        <p:txBody>
          <a:bodyPr wrap="square" lIns="62955" tIns="31478" rIns="62955" bIns="31478" anchor="ctr">
            <a:spAutoFit/>
          </a:bodyPr>
          <a:lstStyle/>
          <a:p>
            <a:pPr algn="ctr" defTabSz="914355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ПАТЕНТНАЯ СИСТЕМА</a:t>
            </a:r>
          </a:p>
          <a:p>
            <a:pPr algn="ctr" defTabSz="914355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НАЛОГООБЛОЖЕНИЯ</a:t>
            </a:r>
            <a:endParaRPr lang="ru-RU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15F0789B-1F52-4891-845F-AFE1E8EDF6EB}"/>
              </a:ext>
            </a:extLst>
          </p:cNvPr>
          <p:cNvSpPr/>
          <p:nvPr/>
        </p:nvSpPr>
        <p:spPr>
          <a:xfrm>
            <a:off x="5110872" y="1691298"/>
            <a:ext cx="2088234" cy="402125"/>
          </a:xfrm>
          <a:prstGeom prst="rect">
            <a:avLst/>
          </a:prstGeom>
        </p:spPr>
        <p:txBody>
          <a:bodyPr wrap="square" lIns="62955" tIns="31478" rIns="62955" bIns="31478" anchor="ctr">
            <a:spAutoFit/>
          </a:bodyPr>
          <a:lstStyle/>
          <a:p>
            <a:pPr algn="ctr" defTabSz="914355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</a:t>
            </a:r>
          </a:p>
          <a:p>
            <a:pPr algn="ctr" defTabSz="914355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ИП 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 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98993"/>
              </p:ext>
            </p:extLst>
          </p:nvPr>
        </p:nvGraphicFramePr>
        <p:xfrm>
          <a:off x="1834182" y="2177069"/>
          <a:ext cx="2399490" cy="1396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0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796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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Расширение видов деятельности </a:t>
                      </a:r>
                      <a:r>
                        <a:rPr lang="ru-RU" sz="1000" kern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7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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8" indent="0" defTabSz="1132582">
                        <a:buFontTx/>
                        <a:buNone/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Дополнительная дифференциация муниципальных образований по территориям действия патента</a:t>
                      </a: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7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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defTabSz="1132582">
                        <a:buFontTx/>
                        <a:buNone/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Снятие ограничений по применению </a:t>
                      </a:r>
                    </a:p>
                    <a:p>
                      <a:pPr marL="0" indent="0" defTabSz="1132582">
                        <a:buFontTx/>
                        <a:buNone/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ПСН для отдельных видов деятельности</a:t>
                      </a: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74956" y="2340918"/>
            <a:ext cx="17508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73 видов деятельности)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2813356"/>
            <a:ext cx="2586009" cy="754644"/>
          </a:xfrm>
          <a:prstGeom prst="rect">
            <a:avLst/>
          </a:prstGeom>
        </p:spPr>
        <p:txBody>
          <a:bodyPr wrap="square" lIns="61545" tIns="30773" rIns="61545" bIns="30773">
            <a:spAutoFit/>
          </a:bodyPr>
          <a:lstStyle/>
          <a:p>
            <a:pPr algn="ctr" defTabSz="914355"/>
            <a:r>
              <a:rPr lang="ru-RU" sz="900" i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(сельское хозяйство, обрабатывающие производства, образование, социальные и бытовые  </a:t>
            </a:r>
            <a:r>
              <a:rPr lang="ru-RU" sz="900" i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услуги, деятельность по предоставлению мест для временного проживания)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448704" y="404807"/>
            <a:ext cx="1715583" cy="230828"/>
          </a:xfrm>
          <a:prstGeom prst="rect">
            <a:avLst/>
          </a:prstGeom>
        </p:spPr>
        <p:txBody>
          <a:bodyPr wrap="square" lIns="91436" tIns="45718" rIns="91436" bIns="45718" anchor="ctr">
            <a:spAutoFit/>
          </a:bodyPr>
          <a:lstStyle/>
          <a:p>
            <a:pPr defTabSz="914355"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епартамент финансов ЯО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hlinkClick r:id="rId3"/>
          </p:cNvPr>
          <p:cNvSpPr/>
          <p:nvPr/>
        </p:nvSpPr>
        <p:spPr>
          <a:xfrm>
            <a:off x="7020272" y="381951"/>
            <a:ext cx="1872208" cy="2616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355"/>
            <a:r>
              <a:rPr lang="ru-RU" altLang="ru-RU" sz="900" dirty="0" smtClean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yarregion.ru/</a:t>
            </a:r>
            <a:r>
              <a:rPr lang="en-U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depts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depfin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878189" y="410874"/>
            <a:ext cx="4197867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lvl="0" defTabSz="914355"/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8D677773-2B49-49C4-B07B-FC43F7D932EB}"/>
              </a:ext>
            </a:extLst>
          </p:cNvPr>
          <p:cNvCxnSpPr/>
          <p:nvPr/>
        </p:nvCxnSpPr>
        <p:spPr>
          <a:xfrm>
            <a:off x="342026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>
            <a:extLst>
              <a:ext uri="{FF2B5EF4-FFF2-40B4-BE49-F238E27FC236}">
                <a16:creationId xmlns="" xmlns:a16="http://schemas.microsoft.com/office/drawing/2014/main" id="{72635F51-8480-4658-BBC8-99CA8E36796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B05DA47F-2A2B-4997-8B83-B9E8C223C062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Полилиния 11">
              <a:extLst>
                <a:ext uri="{FF2B5EF4-FFF2-40B4-BE49-F238E27FC236}">
                  <a16:creationId xmlns="" xmlns:a16="http://schemas.microsoft.com/office/drawing/2014/main" id="{0DB355BC-41B4-4327-91E3-4291A09FCA1B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24779918-B6D6-40D0-BDDD-F86DFE64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23" name="Прямоугольник 22">
            <a:hlinkClick r:id="rId3"/>
          </p:cNvPr>
          <p:cNvSpPr/>
          <p:nvPr/>
        </p:nvSpPr>
        <p:spPr>
          <a:xfrm>
            <a:off x="3537969" y="1324612"/>
            <a:ext cx="1375573" cy="250358"/>
          </a:xfrm>
          <a:prstGeom prst="rect">
            <a:avLst/>
          </a:prstGeom>
        </p:spPr>
        <p:txBody>
          <a:bodyPr wrap="none" lIns="71535" tIns="35767" rIns="71535" bIns="35767">
            <a:spAutoFit/>
          </a:bodyPr>
          <a:lstStyle/>
          <a:p>
            <a:pPr algn="just" defTabSz="812766">
              <a:lnSpc>
                <a:spcPct val="115000"/>
              </a:lnSpc>
              <a:spcAft>
                <a:spcPts val="470"/>
              </a:spcAft>
            </a:pP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vk.com/moibizbiz76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268271" y="3541079"/>
            <a:ext cx="1760113" cy="41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corpmsp76</a:t>
            </a:r>
            <a:r>
              <a:rPr lang="ru-RU" altLang="ru-RU" sz="1100" dirty="0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100" dirty="0" err="1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Корпорация развития МСП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8" name="Rectangle 4">
            <a:hlinkClick r:id="rId5"/>
          </p:cNvPr>
          <p:cNvSpPr>
            <a:spLocks noChangeArrowheads="1"/>
          </p:cNvSpPr>
          <p:nvPr/>
        </p:nvSpPr>
        <p:spPr bwMode="auto">
          <a:xfrm>
            <a:off x="7580617" y="2240828"/>
            <a:ext cx="1759629" cy="41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fond76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Фонд поддержки МСП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3" name="Rectangle 4">
            <a:hlinkClick r:id="rId6"/>
          </p:cNvPr>
          <p:cNvSpPr>
            <a:spLocks noChangeArrowheads="1"/>
          </p:cNvSpPr>
          <p:nvPr/>
        </p:nvSpPr>
        <p:spPr bwMode="auto">
          <a:xfrm>
            <a:off x="3170822" y="3441785"/>
            <a:ext cx="1596643" cy="3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мсп.рф</a:t>
            </a:r>
            <a:endParaRPr lang="en-US" altLang="ru-RU" sz="1100" dirty="0" smtClean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Цифровая платформа</a:t>
            </a:r>
            <a:endParaRPr lang="ru-RU" altLang="ru-RU" sz="900" dirty="0">
              <a:solidFill>
                <a:srgbClr val="80808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4" name="Прямоугольник 53">
            <a:hlinkClick r:id="rId7"/>
          </p:cNvPr>
          <p:cNvSpPr/>
          <p:nvPr/>
        </p:nvSpPr>
        <p:spPr>
          <a:xfrm>
            <a:off x="4446801" y="2301573"/>
            <a:ext cx="1736911" cy="410787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yarregion.ru/</a:t>
            </a:r>
            <a:r>
              <a:rPr lang="en-US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depts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/der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Департамент </a:t>
            </a:r>
            <a:r>
              <a:rPr lang="ru-RU" altLang="ru-RU" sz="9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ИПиВЭД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5" name="Прямоугольник 54">
            <a:hlinkClick r:id="rId8"/>
          </p:cNvPr>
          <p:cNvSpPr/>
          <p:nvPr/>
        </p:nvSpPr>
        <p:spPr>
          <a:xfrm>
            <a:off x="1636737" y="2302862"/>
            <a:ext cx="1760511" cy="410787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мойбизнес76.рф</a:t>
            </a:r>
            <a:endParaRPr lang="en-US" altLang="ru-RU" sz="1100" dirty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Центр «Мой бизнес»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31423"/>
            <a:ext cx="1629133" cy="648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08" y="1273185"/>
            <a:ext cx="364716" cy="364716"/>
          </a:xfrm>
          <a:prstGeom prst="rect">
            <a:avLst/>
          </a:prstGeom>
        </p:spPr>
      </p:pic>
      <p:sp>
        <p:nvSpPr>
          <p:cNvPr id="4" name="Прямоугольник 3">
            <a:hlinkClick r:id="rId11"/>
          </p:cNvPr>
          <p:cNvSpPr/>
          <p:nvPr/>
        </p:nvSpPr>
        <p:spPr>
          <a:xfrm>
            <a:off x="5369724" y="1331340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ok.ru/moi.biz76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11" y="3352984"/>
            <a:ext cx="1286712" cy="7548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5" y="3821794"/>
            <a:ext cx="666978" cy="324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41" y="2092164"/>
            <a:ext cx="1324345" cy="926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7" y="2091104"/>
            <a:ext cx="1425455" cy="9264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27" y="3434062"/>
            <a:ext cx="1313060" cy="721864"/>
          </a:xfrm>
          <a:prstGeom prst="rect">
            <a:avLst/>
          </a:prstGeom>
        </p:spPr>
      </p:pic>
      <p:sp>
        <p:nvSpPr>
          <p:cNvPr id="42" name="Прямоугольник 41">
            <a:hlinkClick r:id="rId17"/>
          </p:cNvPr>
          <p:cNvSpPr/>
          <p:nvPr/>
        </p:nvSpPr>
        <p:spPr>
          <a:xfrm>
            <a:off x="6970344" y="1324612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t.me/moibiz76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77" y="1304102"/>
            <a:ext cx="313167" cy="3131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10007"/>
            <a:ext cx="282943" cy="2829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72" y="2094128"/>
            <a:ext cx="1324345" cy="8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7404A15-931A-405D-B8A2-BDE9B644FB52}"/>
              </a:ext>
            </a:extLst>
          </p:cNvPr>
          <p:cNvSpPr/>
          <p:nvPr/>
        </p:nvSpPr>
        <p:spPr>
          <a:xfrm>
            <a:off x="4067944" y="0"/>
            <a:ext cx="507605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8E066BE-1E91-49E2-830F-D868F6EF8AE0}"/>
              </a:ext>
            </a:extLst>
          </p:cNvPr>
          <p:cNvCxnSpPr>
            <a:cxnSpLocks/>
          </p:cNvCxnSpPr>
          <p:nvPr/>
        </p:nvCxnSpPr>
        <p:spPr>
          <a:xfrm>
            <a:off x="4067944" y="0"/>
            <a:ext cx="0" cy="5143500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B360FE5B-0E09-4567-B2F0-AB8E15E080AD}"/>
              </a:ext>
            </a:extLst>
          </p:cNvPr>
          <p:cNvSpPr txBox="1">
            <a:spLocks/>
          </p:cNvSpPr>
          <p:nvPr/>
        </p:nvSpPr>
        <p:spPr>
          <a:xfrm>
            <a:off x="5452215" y="624764"/>
            <a:ext cx="3168352" cy="381919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Ярославль, ул. Свердлова, 25д (3 этаж)</a:t>
            </a: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(4852)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594-754</a:t>
            </a: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мойбизнес76.рф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endParaRPr lang="ru-RU" sz="1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cppyar@yandex.ru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endParaRPr lang="en-US" sz="1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vk.com/moibizbiz76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220000"/>
              </a:lnSpc>
              <a:buNone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ok.ru/moi.biz76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C2A980C-876C-4A9C-BEA5-9874DB57F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19" y="1297157"/>
            <a:ext cx="280788" cy="3235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44BC8CA-6EE7-4BDA-88F6-705C7F0E6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13" y="1754984"/>
            <a:ext cx="248059" cy="2561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1DDD3E2-6BF2-4D08-B1D2-35039EEC48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24" y="2178139"/>
            <a:ext cx="299969" cy="2999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91AB3E6-6073-40CA-BDEA-85A6B6DDD4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88" y="2718149"/>
            <a:ext cx="263103" cy="187873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71F42981-FF3D-4DAA-84AD-C1D4C15A3619}"/>
              </a:ext>
            </a:extLst>
          </p:cNvPr>
          <p:cNvSpPr/>
          <p:nvPr/>
        </p:nvSpPr>
        <p:spPr>
          <a:xfrm>
            <a:off x="5107388" y="3582876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259C8C86-99F5-4105-BAFD-CDACAC892DF3}"/>
              </a:ext>
            </a:extLst>
          </p:cNvPr>
          <p:cNvSpPr/>
          <p:nvPr/>
        </p:nvSpPr>
        <p:spPr>
          <a:xfrm>
            <a:off x="5107389" y="3153638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B3421B6-D489-4566-A629-BAC3C262E0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24777" r="8654" b="24777"/>
          <a:stretch/>
        </p:blipFill>
        <p:spPr>
          <a:xfrm>
            <a:off x="5132229" y="3231486"/>
            <a:ext cx="203836" cy="1264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F8F4052-B18B-4EDB-95F5-B8C666BA6D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9451" r="22701" b="9548"/>
          <a:stretch/>
        </p:blipFill>
        <p:spPr>
          <a:xfrm>
            <a:off x="5169377" y="3617583"/>
            <a:ext cx="139124" cy="2030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4" y="2068998"/>
            <a:ext cx="2727185" cy="27141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4" y="757654"/>
            <a:ext cx="3524775" cy="14025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52214" y="4011910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 smtClean="0">
                <a:solidFill>
                  <a:srgbClr val="C89C8E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t.me/moibiz76</a:t>
            </a:r>
            <a:endParaRPr lang="ru-RU" sz="1200" u="sng" dirty="0">
              <a:solidFill>
                <a:srgbClr val="C89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27">
            <a:extLst>
              <a:ext uri="{FF2B5EF4-FFF2-40B4-BE49-F238E27FC236}">
                <a16:creationId xmlns="" xmlns:a16="http://schemas.microsoft.com/office/drawing/2014/main" id="{71F42981-FF3D-4DAA-84AD-C1D4C15A3619}"/>
              </a:ext>
            </a:extLst>
          </p:cNvPr>
          <p:cNvSpPr/>
          <p:nvPr/>
        </p:nvSpPr>
        <p:spPr>
          <a:xfrm>
            <a:off x="5107388" y="4009354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29" y="4034794"/>
            <a:ext cx="220752" cy="221733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004048" y="3035574"/>
            <a:ext cx="2018001" cy="1408384"/>
          </a:xfrm>
          <a:prstGeom prst="wedgeRoundRectCallout">
            <a:avLst>
              <a:gd name="adj1" fmla="val 66157"/>
              <a:gd name="adj2" fmla="val 169"/>
              <a:gd name="adj3" fmla="val 16667"/>
            </a:avLst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250" y="3582876"/>
            <a:ext cx="15960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Подписывайтесь</a:t>
            </a:r>
            <a:r>
              <a:rPr lang="ru-RU" sz="1100" i="1" dirty="0" smtClean="0">
                <a:solidFill>
                  <a:srgbClr val="AF765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чтобы быть в курсе всех мер поддержки бизнеса</a:t>
            </a:r>
            <a:endParaRPr lang="ru-RU" sz="1100" i="1" dirty="0">
              <a:solidFill>
                <a:srgbClr val="AF765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5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878189" y="324697"/>
            <a:ext cx="6718147" cy="450925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613490">
              <a:lnSpc>
                <a:spcPct val="90000"/>
              </a:lnSpc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 ПОДДЕРЖКИ БИЗНЕСА</a:t>
            </a:r>
          </a:p>
          <a:p>
            <a:pPr defTabSz="613490">
              <a:lnSpc>
                <a:spcPct val="90000"/>
              </a:lnSpc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/>
              <a:t>2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8D677773-2B49-49C4-B07B-FC43F7D932EB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>
            <a:extLst>
              <a:ext uri="{FF2B5EF4-FFF2-40B4-BE49-F238E27FC236}">
                <a16:creationId xmlns="" xmlns:a16="http://schemas.microsoft.com/office/drawing/2014/main" id="{72635F51-8480-4658-BBC8-99CA8E36796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B05DA47F-2A2B-4997-8B83-B9E8C223C062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Полилиния 11">
              <a:extLst>
                <a:ext uri="{FF2B5EF4-FFF2-40B4-BE49-F238E27FC236}">
                  <a16:creationId xmlns="" xmlns:a16="http://schemas.microsoft.com/office/drawing/2014/main" id="{0DB355BC-41B4-4327-91E3-4291A09FCA1B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24779918-B6D6-40D0-BDDD-F86DFE64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140" name="Прямоугольник 139"/>
          <p:cNvSpPr/>
          <p:nvPr/>
        </p:nvSpPr>
        <p:spPr>
          <a:xfrm>
            <a:off x="1547664" y="1373460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5679432" y="1376154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3607974" y="2091915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ИМУЩЕСТВЕННЫЕ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3613548" y="1373460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1547664" y="2087349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ИНФОРМАЦИОННО-КОНСУЛЬТАЦИОННЫЕ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5679432" y="2091915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ПРОДВИЖЕНИЕ, МАРКЕТИНГ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28" y="3157337"/>
            <a:ext cx="1439461" cy="522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16" y="3274685"/>
            <a:ext cx="1283824" cy="287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35" y="3253882"/>
            <a:ext cx="1715455" cy="340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27" y="3165466"/>
            <a:ext cx="983158" cy="405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23" y="3922840"/>
            <a:ext cx="404122" cy="43482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71580"/>
            <a:ext cx="1978001" cy="4561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0" y="3157337"/>
            <a:ext cx="1322047" cy="5260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62" y="3908555"/>
            <a:ext cx="615400" cy="4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latin typeface="Arial" panose="020B0604020202020204" pitchFamily="34" charset="0"/>
              </a:rPr>
              <a:pPr/>
              <a:t>3</a:t>
            </a:fld>
            <a:endParaRPr lang="ru-RU" dirty="0">
              <a:latin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9EB4C2FA-8197-4717-99EE-4F2E2AB5BAB0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7">
            <a:extLst>
              <a:ext uri="{FF2B5EF4-FFF2-40B4-BE49-F238E27FC236}">
                <a16:creationId xmlns=""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=""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DEA21059-53A4-4998-9D81-69A30F2844B6}"/>
              </a:ext>
            </a:extLst>
          </p:cNvPr>
          <p:cNvSpPr txBox="1"/>
          <p:nvPr/>
        </p:nvSpPr>
        <p:spPr>
          <a:xfrm>
            <a:off x="878189" y="410874"/>
            <a:ext cx="318975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35696" y="1286544"/>
            <a:ext cx="2039003" cy="1294897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noFill/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047863" y="1286416"/>
            <a:ext cx="2039003" cy="129502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noFill/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273172" y="1887713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265032" y="2111236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273172" y="2326083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038041" y="1883239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2720040" y="1832036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029901" y="2106762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2711290" y="2068289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038041" y="2321609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2773969" y="2254346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900319" y="1818956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897751" y="2074819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993012" y="2279715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6256173" y="1286416"/>
            <a:ext cx="2039003" cy="129502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noFill/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326481" y="1855764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188783" y="1790472"/>
            <a:ext cx="1106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6326481" y="2094890"/>
            <a:ext cx="12266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191826" y="2065552"/>
            <a:ext cx="107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6326481" y="2327301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334053" y="2260006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Прямоугольник 158">
            <a:hlinkClick r:id="rId4"/>
          </p:cNvPr>
          <p:cNvSpPr/>
          <p:nvPr/>
        </p:nvSpPr>
        <p:spPr>
          <a:xfrm>
            <a:off x="323528" y="2116896"/>
            <a:ext cx="925217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 smtClean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fond76.ru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23528" y="2311350"/>
            <a:ext cx="134039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58-80-84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6299922" y="1323977"/>
            <a:ext cx="20164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ПОРУЧИТЕЛЬСТВО</a:t>
            </a:r>
          </a:p>
          <a:p>
            <a:pPr lvl="0" algn="ctr" hangingPunct="0">
              <a:lnSpc>
                <a:spcPct val="90000"/>
              </a:lnSpc>
            </a:pPr>
            <a:r>
              <a:rPr lang="ru-RU" sz="800" dirty="0" smtClean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располагают </a:t>
            </a:r>
            <a:r>
              <a:rPr lang="ru-RU" sz="8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достаточным объемом </a:t>
            </a:r>
            <a:r>
              <a:rPr lang="ru-RU" sz="800" dirty="0" smtClean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 для обеспечения кредита</a:t>
            </a:r>
            <a:endParaRPr lang="ru-RU" sz="800" b="1" dirty="0" smtClean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361758" y="1312338"/>
            <a:ext cx="146845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САМОЗАНЯТЫЙ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лательщикам налога на профессиональный доход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2038042" y="1318598"/>
            <a:ext cx="163188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НАЧИНАЮЩИЙ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существление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 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8" name="Прямоугольник 67">
            <a:hlinkClick r:id="rId5"/>
          </p:cNvPr>
          <p:cNvSpPr/>
          <p:nvPr/>
        </p:nvSpPr>
        <p:spPr>
          <a:xfrm>
            <a:off x="323528" y="3566676"/>
            <a:ext cx="1104782" cy="26160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CEAD9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mspbank.ru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8" y="3205632"/>
            <a:ext cx="1620248" cy="359741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323528" y="3758385"/>
            <a:ext cx="1340423" cy="26160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CEAD9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(905) </a:t>
            </a:r>
            <a:r>
              <a:rPr lang="en-US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133-00-59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843808" y="3199413"/>
            <a:ext cx="4129028" cy="88450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noFill/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marL="0" marR="0" lvl="0" indent="0" algn="ctr" defTabSz="1114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2879130" y="3246022"/>
            <a:ext cx="204039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КРЕДИТОВАНИЕ САМОЗАНЯТЫХ</a:t>
            </a:r>
          </a:p>
          <a:p>
            <a:pPr marL="0" marR="0" lvl="0" indent="0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излицам и ИП, применяющим НПД (на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организацию и развитие предпринимательской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деятельности)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892943" y="3314057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5388859" y="3288431"/>
            <a:ext cx="1651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тыс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руб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84803" y="3537580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Ставка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5391652" y="3510851"/>
            <a:ext cx="11480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годовых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892943" y="3752427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5499199" y="3729982"/>
            <a:ext cx="6848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лет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Заголовок 1"/>
          <p:cNvSpPr txBox="1">
            <a:spLocks/>
          </p:cNvSpPr>
          <p:nvPr/>
        </p:nvSpPr>
        <p:spPr>
          <a:xfrm>
            <a:off x="323528" y="4694372"/>
            <a:ext cx="3888432" cy="397658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обеспечение не менее 70% кредита, если свыше 1 млн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руб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9EB4C2FA-8197-4717-99EE-4F2E2AB5BAB0}"/>
              </a:ext>
            </a:extLst>
          </p:cNvPr>
          <p:cNvCxnSpPr/>
          <p:nvPr/>
        </p:nvCxnSpPr>
        <p:spPr>
          <a:xfrm>
            <a:off x="395536" y="2911381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5566"/>
            <a:ext cx="1301442" cy="127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9EB4C2FA-8197-4717-99EE-4F2E2AB5BAB0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7">
            <a:extLst>
              <a:ext uri="{FF2B5EF4-FFF2-40B4-BE49-F238E27FC236}">
                <a16:creationId xmlns=""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=""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307BCAB-9FBB-4307-91B1-BDD96FB2C6BE}"/>
              </a:ext>
            </a:extLst>
          </p:cNvPr>
          <p:cNvSpPr txBox="1"/>
          <p:nvPr/>
        </p:nvSpPr>
        <p:spPr>
          <a:xfrm>
            <a:off x="878189" y="410874"/>
            <a:ext cx="318975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52" y="342246"/>
            <a:ext cx="1749474" cy="34719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15617" y="1358973"/>
            <a:ext cx="1796558" cy="201155"/>
          </a:xfrm>
          <a:prstGeom prst="rect">
            <a:avLst/>
          </a:prstGeom>
        </p:spPr>
        <p:txBody>
          <a:bodyPr wrap="square" lIns="62048" tIns="31025" rIns="62048" bIns="31025">
            <a:spAutoFit/>
          </a:bodyPr>
          <a:lstStyle/>
          <a:p>
            <a:pPr defTabSz="707717"/>
            <a:r>
              <a:rPr lang="ru-RU" sz="900" dirty="0">
                <a:solidFill>
                  <a:srgbClr val="8A8A89"/>
                </a:solidFill>
                <a:latin typeface="Arial" panose="020B0604020202020204" pitchFamily="34" charset="0"/>
                <a:cs typeface="Arial" pitchFamily="34" charset="0"/>
              </a:rPr>
              <a:t>Ярославль, ул. Чехова, 2</a:t>
            </a:r>
          </a:p>
        </p:txBody>
      </p:sp>
      <p:pic>
        <p:nvPicPr>
          <p:cNvPr id="17" name="Рисунок 16" descr="Склад">
            <a:extLst>
              <a:ext uri="{FF2B5EF4-FFF2-40B4-BE49-F238E27FC236}">
                <a16:creationId xmlns="" xmlns:a16="http://schemas.microsoft.com/office/drawing/2014/main" id="{24C20EC4-6085-452C-AED0-E01EDF175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8596" y="1804613"/>
            <a:ext cx="362155" cy="36215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870750" y="1781895"/>
            <a:ext cx="1763874" cy="425564"/>
          </a:xfrm>
          <a:prstGeom prst="rect">
            <a:avLst/>
          </a:prstGeom>
        </p:spPr>
        <p:txBody>
          <a:bodyPr wrap="none" lIns="70926" tIns="35464" rIns="70926" bIns="35464">
            <a:spAutoFit/>
          </a:bodyPr>
          <a:lstStyle/>
          <a:p>
            <a:pPr defTabSz="709218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для сдачи </a:t>
            </a:r>
          </a:p>
          <a:p>
            <a:pPr defTabSz="709218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аренду – </a:t>
            </a: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1,548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м</a:t>
            </a:r>
            <a:r>
              <a:rPr lang="ru-RU" sz="1100" baseline="30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9" y="1658699"/>
            <a:ext cx="2593136" cy="24014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1115620" y="1172292"/>
            <a:ext cx="1485862" cy="216544"/>
          </a:xfrm>
          <a:prstGeom prst="rect">
            <a:avLst/>
          </a:prstGeom>
        </p:spPr>
        <p:txBody>
          <a:bodyPr wrap="square" lIns="62048" tIns="31025" rIns="62048" bIns="31025">
            <a:spAutoFit/>
          </a:bodyPr>
          <a:lstStyle/>
          <a:p>
            <a:pPr defTabSz="707717"/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БИЗНЕС-ИНКУБАТОР</a:t>
            </a:r>
            <a:endParaRPr lang="ru-RU" sz="400" dirty="0">
              <a:solidFill>
                <a:srgbClr val="9C674E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1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8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623720" y="1047120"/>
            <a:ext cx="453207" cy="53171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035523" y="1784784"/>
            <a:ext cx="1541820" cy="425564"/>
          </a:xfrm>
          <a:prstGeom prst="rect">
            <a:avLst/>
          </a:prstGeom>
        </p:spPr>
        <p:txBody>
          <a:bodyPr wrap="square" lIns="70926" tIns="35464" rIns="70926" bIns="35464">
            <a:spAutoFit/>
          </a:bodyPr>
          <a:lstStyle/>
          <a:p>
            <a:pPr defTabSz="709218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аренды –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sz="11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руб./м</a:t>
            </a:r>
            <a:r>
              <a:rPr lang="ru-RU" sz="1100" baseline="30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5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9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5691024" y="1837730"/>
            <a:ext cx="325596" cy="319626"/>
          </a:xfrm>
          <a:prstGeom prst="rect">
            <a:avLst/>
          </a:prstGeom>
          <a:noFill/>
        </p:spPr>
      </p:pic>
      <p:sp>
        <p:nvSpPr>
          <p:cNvPr id="26" name="TextBox 6">
            <a:extLst>
              <a:ext uri="{FF2B5EF4-FFF2-40B4-BE49-F238E27FC236}">
                <a16:creationId xmlns="" xmlns:a16="http://schemas.microsoft.com/office/drawing/2014/main" id="{9E5B8F4B-0473-42FF-A3AC-95787EA5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79" y="2840741"/>
            <a:ext cx="2191174" cy="2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546" tIns="35772" rIns="71546" bIns="35772">
            <a:spAutoFit/>
          </a:bodyPr>
          <a:lstStyle/>
          <a:p>
            <a:pPr defTabSz="700061"/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Дополнительные услуги:</a:t>
            </a:r>
            <a:endParaRPr lang="ru-RU" altLang="ru-RU" sz="1100" i="1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="" xmlns:a16="http://schemas.microsoft.com/office/drawing/2014/main" id="{9E5B8F4B-0473-42FF-A3AC-95787EA5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3093282"/>
            <a:ext cx="3499994" cy="91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546" tIns="35772" rIns="71546" bIns="35772">
            <a:spAutoFit/>
          </a:bodyPr>
          <a:lstStyle/>
          <a:p>
            <a:pPr marL="171416" indent="-171416" defTabSz="700061"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Консультационные услуги по юридическим вопросам и бухгалтерскому учету</a:t>
            </a:r>
          </a:p>
          <a:p>
            <a:pPr marL="171416" indent="-171416" defTabSz="700061"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Услуги копи-центра</a:t>
            </a:r>
          </a:p>
          <a:p>
            <a:pPr marL="171416" indent="-171416" defTabSz="700061"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Комната переговоров (до 20 мест)</a:t>
            </a:r>
          </a:p>
          <a:p>
            <a:pPr marL="171416" indent="-171416" defTabSz="700061"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Конференц-зал (до 100 мест)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="" xmlns:a16="http://schemas.microsoft.com/office/drawing/2014/main" id="{9E5B8F4B-0473-42FF-A3AC-95787EA5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593" y="2242103"/>
            <a:ext cx="4879831" cy="58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546" tIns="35772" rIns="71546" bIns="35772">
            <a:spAutoFit/>
          </a:bodyPr>
          <a:lstStyle/>
          <a:p>
            <a:pPr defTabSz="700061"/>
            <a:r>
              <a:rPr lang="ru-RU" alt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офисные помещения от 2 до 8 рабочих мест</a:t>
            </a:r>
          </a:p>
          <a:p>
            <a:pPr defTabSz="700061"/>
            <a:r>
              <a:rPr lang="ru-RU" alt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полностью оборудованы мебелью, офисной техникой, телефон, интернет</a:t>
            </a:r>
          </a:p>
        </p:txBody>
      </p:sp>
      <p:sp>
        <p:nvSpPr>
          <p:cNvPr id="29" name="Прямоугольник 28">
            <a:hlinkClick r:id="rId10"/>
          </p:cNvPr>
          <p:cNvSpPr/>
          <p:nvPr/>
        </p:nvSpPr>
        <p:spPr>
          <a:xfrm>
            <a:off x="7609478" y="299972"/>
            <a:ext cx="119131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corpmsp76.ru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09478" y="509956"/>
            <a:ext cx="134039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33-33-36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3364711" y="1017751"/>
            <a:ext cx="5436082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малого и среднего предпринимательства, срок деятельности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не превышает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3-х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лет, на конкурсной основе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31279" y="1009180"/>
            <a:ext cx="4985137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6">
            <a:extLst>
              <a:ext uri="{FF2B5EF4-FFF2-40B4-BE49-F238E27FC236}">
                <a16:creationId xmlns="" xmlns:a16="http://schemas.microsoft.com/office/drawing/2014/main" id="{9E5B8F4B-0473-42FF-A3AC-95787EA5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4255572"/>
            <a:ext cx="7376231" cy="41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546" tIns="35772" rIns="71546" bIns="35772">
            <a:spAutoFit/>
          </a:bodyPr>
          <a:lstStyle/>
          <a:p>
            <a:pPr defTabSz="700061"/>
            <a:r>
              <a:rPr lang="ru-RU" alt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Ссылка на Перечни областного и муниципального имущества для предоставления в аренду </a:t>
            </a:r>
            <a:r>
              <a:rPr lang="ru-RU" alt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СМиСП</a:t>
            </a:r>
            <a:r>
              <a:rPr lang="ru-RU" alt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и </a:t>
            </a:r>
            <a:r>
              <a:rPr lang="ru-RU" alt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самозанятым</a:t>
            </a:r>
            <a:r>
              <a:rPr lang="ru-RU" alt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на льготных условиях:</a:t>
            </a:r>
            <a:endParaRPr lang="ru-RU" alt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hlinkClick r:id="rId11"/>
          </p:cNvPr>
          <p:cNvSpPr/>
          <p:nvPr/>
        </p:nvSpPr>
        <p:spPr>
          <a:xfrm>
            <a:off x="3870750" y="4445422"/>
            <a:ext cx="32935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yarregion.ru/</a:t>
            </a:r>
            <a:r>
              <a:rPr lang="en-U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depts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dugi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/Pages/</a:t>
            </a:r>
            <a:r>
              <a:rPr lang="en-U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smsp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smsp_gl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73" y="4477699"/>
            <a:ext cx="242008" cy="24200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187624" y="4251413"/>
            <a:ext cx="6840760" cy="509578"/>
          </a:xfrm>
          <a:prstGeom prst="rect">
            <a:avLst/>
          </a:prstGeom>
          <a:noFill/>
          <a:ln w="9525">
            <a:solidFill>
              <a:srgbClr val="AF765D"/>
            </a:solidFill>
            <a:prstDash val="solid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6152774" y="3100142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44466" y="3106189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8373" y="3106189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52774" y="1923678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8373" y="1932775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9EB4C2FA-8197-4717-99EE-4F2E2AB5BAB0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7">
            <a:extLst>
              <a:ext uri="{FF2B5EF4-FFF2-40B4-BE49-F238E27FC236}">
                <a16:creationId xmlns=""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=""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307BCAB-9FBB-4307-91B1-BDD96FB2C6BE}"/>
              </a:ext>
            </a:extLst>
          </p:cNvPr>
          <p:cNvSpPr txBox="1"/>
          <p:nvPr/>
        </p:nvSpPr>
        <p:spPr>
          <a:xfrm>
            <a:off x="878189" y="410874"/>
            <a:ext cx="318975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lvl="0"/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 У СУБЪЕКТОВ МСП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45284" y="1932775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2087482"/>
            <a:ext cx="2602423" cy="6001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Обучение участию в торгах с «0». Консультирование по прохождению конкурсных процедур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3364" y="3343124"/>
            <a:ext cx="2241692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Семинары по закупкам. Круглые столы с заказчиками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385277" y="2171908"/>
            <a:ext cx="2371688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Маркетинговые исследования по данным электронных площадок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84232" y="3169999"/>
            <a:ext cx="2437911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Поиск и направление извещений о закупках продукции по профилю предприятия. Мониторинг планов закупок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62284" y="2171908"/>
            <a:ext cx="2432654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Помощь в регистрации на </a:t>
            </a:r>
            <a:r>
              <a:rPr lang="ru-RU" sz="11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электронных торговых площадках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34014" y="3347268"/>
            <a:ext cx="2089194" cy="43857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Помощь при оформлении конкурсной документации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88224" y="372822"/>
            <a:ext cx="1074186" cy="341307"/>
          </a:xfrm>
          <a:prstGeom prst="rect">
            <a:avLst/>
          </a:prstGeom>
          <a:noFill/>
        </p:spPr>
        <p:txBody>
          <a:bodyPr wrap="square" lIns="91116" tIns="45559" rIns="91116" bIns="45559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Центр развития поставщиков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51" y="271855"/>
            <a:ext cx="495000" cy="532605"/>
          </a:xfrm>
          <a:prstGeom prst="rect">
            <a:avLst/>
          </a:prstGeom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395537" y="1025868"/>
            <a:ext cx="4248472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предпринимательства, бесплатно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5310" y="1017297"/>
            <a:ext cx="4278700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hlinkClick r:id="rId5"/>
          </p:cNvPr>
          <p:cNvSpPr/>
          <p:nvPr/>
        </p:nvSpPr>
        <p:spPr>
          <a:xfrm>
            <a:off x="7609478" y="299972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609478" y="509956"/>
            <a:ext cx="134039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33-33-36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9EB4C2FA-8197-4717-99EE-4F2E2AB5BAB0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7">
            <a:extLst>
              <a:ext uri="{FF2B5EF4-FFF2-40B4-BE49-F238E27FC236}">
                <a16:creationId xmlns=""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=""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307BCAB-9FBB-4307-91B1-BDD96FB2C6BE}"/>
              </a:ext>
            </a:extLst>
          </p:cNvPr>
          <p:cNvSpPr txBox="1"/>
          <p:nvPr/>
        </p:nvSpPr>
        <p:spPr>
          <a:xfrm>
            <a:off x="878189" y="410874"/>
            <a:ext cx="318975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И ОБУЧЕНИЕ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78" y="245547"/>
            <a:ext cx="498794" cy="56105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5028155" y="3279858"/>
            <a:ext cx="3720308" cy="105904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22996" y="1779662"/>
            <a:ext cx="3725467" cy="1319786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55776" y="3281836"/>
            <a:ext cx="2352713" cy="105706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60635" y="1779662"/>
            <a:ext cx="2347855" cy="1319786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49130" y="3279858"/>
            <a:ext cx="1976556" cy="105904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7476" y="1781839"/>
            <a:ext cx="1988210" cy="131760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7479" y="1829134"/>
            <a:ext cx="1997837" cy="600148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Консультации по вопросам предпринимательской деятельности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027604" y="1830733"/>
            <a:ext cx="2808459" cy="43087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тренингов, семинаров, конференций, форумов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027597" y="3359257"/>
            <a:ext cx="3456386" cy="938702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Организация участия в </a:t>
            </a:r>
            <a:r>
              <a:rPr lang="ru-RU" sz="1100" dirty="0" err="1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выставочно</a:t>
            </a:r>
            <a:r>
              <a:rPr 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-ярмарочных мероприятиях в России и </a:t>
            </a:r>
            <a:r>
              <a:rPr lang="ru-RU" sz="11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межрегиональных </a:t>
            </a:r>
            <a:r>
              <a:rPr 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бизнес-миссиях</a:t>
            </a:r>
          </a:p>
          <a:p>
            <a:r>
              <a:rPr 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Поддержка в размещении продукции на </a:t>
            </a:r>
            <a:r>
              <a:rPr lang="ru-RU" sz="1100" dirty="0" err="1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маркетплейсах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560637" y="1821534"/>
            <a:ext cx="2360299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обучающих мероприятий по повышению квалификации сотрудников субъектов МСП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49132" y="3359258"/>
            <a:ext cx="2044245" cy="43087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Сертификация товаров, работ, услуг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560636" y="3359257"/>
            <a:ext cx="2347855" cy="600148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патентных исследований на регистрацию товарного знака</a:t>
            </a:r>
            <a:r>
              <a:rPr lang="ru-RU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561786" y="2505068"/>
            <a:ext cx="1810222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Пожарная безопасность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71833" y="2505068"/>
            <a:ext cx="1175909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</a:t>
            </a:r>
          </a:p>
          <a:p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387688" y="2496376"/>
            <a:ext cx="1297593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Патентование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030840" y="2498913"/>
            <a:ext cx="1488613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Азбука 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предпринимателя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Генерация бизнес-идей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Мама-предприниматель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предпринимателя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6322808" y="2383412"/>
            <a:ext cx="769472" cy="21542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322808" y="2506801"/>
            <a:ext cx="1259321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персданных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Бизнес-планирование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аспекты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госзакупках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245163" y="364079"/>
            <a:ext cx="1624998" cy="34129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Центр поддержки предпринимательства</a:t>
            </a:r>
          </a:p>
        </p:txBody>
      </p:sp>
      <p:sp>
        <p:nvSpPr>
          <p:cNvPr id="106" name="Прямоугольник 105">
            <a:hlinkClick r:id="rId5"/>
          </p:cNvPr>
          <p:cNvSpPr/>
          <p:nvPr/>
        </p:nvSpPr>
        <p:spPr>
          <a:xfrm>
            <a:off x="7563090" y="299972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7563090" y="509956"/>
            <a:ext cx="1293908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594-754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69367" y="1025868"/>
            <a:ext cx="4634681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и самозанятых граждан, бесплатно/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(10%)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5309" y="1017297"/>
            <a:ext cx="4494723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02928" y="2383412"/>
            <a:ext cx="769472" cy="21542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Форумы: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60137" y="2505068"/>
            <a:ext cx="1288327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Хакатон</a:t>
            </a: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Лестница компетенций 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Креативные </a:t>
            </a: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индустрии 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Молодежный форум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17326" y="2377105"/>
            <a:ext cx="769472" cy="21542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Тренинги: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9EB4C2FA-8197-4717-99EE-4F2E2AB5BAB0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7">
            <a:extLst>
              <a:ext uri="{FF2B5EF4-FFF2-40B4-BE49-F238E27FC236}">
                <a16:creationId xmlns=""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=""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307BCAB-9FBB-4307-91B1-BDD96FB2C6BE}"/>
              </a:ext>
            </a:extLst>
          </p:cNvPr>
          <p:cNvSpPr txBox="1"/>
          <p:nvPr/>
        </p:nvSpPr>
        <p:spPr>
          <a:xfrm>
            <a:off x="878189" y="410874"/>
            <a:ext cx="318975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lvl="0"/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ИННОВАЦИЙ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36766" y="2595028"/>
            <a:ext cx="2207042" cy="1991573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4" tIns="49653" rIns="99284" bIns="49653" numCol="1" rtlCol="0" anchor="t" anchorCtr="0" compatLnSpc="1">
            <a:prstTxWarp prst="textNoShape">
              <a:avLst/>
            </a:prstTxWarp>
          </a:bodyPr>
          <a:lstStyle/>
          <a:p>
            <a:pPr algn="ctr" defTabSz="1132526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3367396" y="3500487"/>
            <a:ext cx="2563640" cy="338421"/>
          </a:xfrm>
          <a:prstGeom prst="rightArrow">
            <a:avLst>
              <a:gd name="adj1" fmla="val 100000"/>
              <a:gd name="adj2" fmla="val 28123"/>
            </a:avLst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4" tIns="49653" rIns="99284" bIns="49653" numCol="1" rtlCol="0" anchor="t" anchorCtr="0" compatLnSpc="1">
            <a:prstTxWarp prst="textNoShape">
              <a:avLst/>
            </a:prstTxWarp>
          </a:bodyPr>
          <a:lstStyle/>
          <a:p>
            <a:pPr algn="ctr" defTabSz="1132526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306066" y="2067694"/>
            <a:ext cx="2949503" cy="27699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Финансирование проектов </a:t>
            </a:r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НИОКР</a:t>
            </a:r>
            <a:endParaRPr lang="ru-RU" sz="1200" b="1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7" name="Прямоугольник 30"/>
          <p:cNvSpPr>
            <a:spLocks noChangeArrowheads="1"/>
          </p:cNvSpPr>
          <p:nvPr/>
        </p:nvSpPr>
        <p:spPr bwMode="auto">
          <a:xfrm>
            <a:off x="5977051" y="3526664"/>
            <a:ext cx="20722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eaLnBrk="0" hangingPunct="0"/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до </a:t>
            </a:r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24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 млн руб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.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на 12 мес.</a:t>
            </a:r>
            <a:endParaRPr lang="ru-RU" sz="1200" cap="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32"/>
          <p:cNvSpPr>
            <a:spLocks noChangeArrowheads="1"/>
          </p:cNvSpPr>
          <p:nvPr/>
        </p:nvSpPr>
        <p:spPr bwMode="auto">
          <a:xfrm>
            <a:off x="3024336" y="3526664"/>
            <a:ext cx="1491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noAutofit/>
          </a:bodyPr>
          <a:lstStyle/>
          <a:p>
            <a:pPr algn="ctr"/>
            <a:r>
              <a:rPr lang="ru-RU" sz="14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СТАРТ</a:t>
            </a:r>
          </a:p>
        </p:txBody>
      </p:sp>
      <p:sp>
        <p:nvSpPr>
          <p:cNvPr id="74" name="Стрелка вправо 73"/>
          <p:cNvSpPr/>
          <p:nvPr/>
        </p:nvSpPr>
        <p:spPr>
          <a:xfrm>
            <a:off x="3367394" y="2841372"/>
            <a:ext cx="2563643" cy="338421"/>
          </a:xfrm>
          <a:prstGeom prst="rightArrow">
            <a:avLst>
              <a:gd name="adj1" fmla="val 100000"/>
              <a:gd name="adj2" fmla="val 28123"/>
            </a:avLst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4" tIns="49653" rIns="99284" bIns="49653" numCol="1" rtlCol="0" anchor="t" anchorCtr="0" compatLnSpc="1">
            <a:prstTxWarp prst="textNoShape">
              <a:avLst/>
            </a:prstTxWarp>
          </a:bodyPr>
          <a:lstStyle/>
          <a:p>
            <a:pPr algn="ctr" defTabSz="1132526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32"/>
          <p:cNvSpPr>
            <a:spLocks noChangeArrowheads="1"/>
          </p:cNvSpPr>
          <p:nvPr/>
        </p:nvSpPr>
        <p:spPr bwMode="auto">
          <a:xfrm>
            <a:off x="3059832" y="2858409"/>
            <a:ext cx="1491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noAutofit/>
          </a:bodyPr>
          <a:lstStyle/>
          <a:p>
            <a:pPr algn="ctr"/>
            <a:r>
              <a:rPr lang="ru-RU" sz="14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УМНИК</a:t>
            </a:r>
          </a:p>
        </p:txBody>
      </p:sp>
      <p:sp>
        <p:nvSpPr>
          <p:cNvPr id="76" name="Прямоугольник 30"/>
          <p:cNvSpPr>
            <a:spLocks noChangeArrowheads="1"/>
          </p:cNvSpPr>
          <p:nvPr/>
        </p:nvSpPr>
        <p:spPr bwMode="auto">
          <a:xfrm>
            <a:off x="5978698" y="2864424"/>
            <a:ext cx="25537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eaLnBrk="0" hangingPunct="0"/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500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ru-RU" sz="1200" dirty="0" err="1" smtClean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тыс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 руб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.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не более 24 мес.</a:t>
            </a:r>
            <a:endParaRPr lang="ru-RU" sz="1200" cap="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30"/>
          <p:cNvSpPr>
            <a:spLocks noChangeArrowheads="1"/>
          </p:cNvSpPr>
          <p:nvPr/>
        </p:nvSpPr>
        <p:spPr bwMode="auto">
          <a:xfrm>
            <a:off x="4174446" y="2866679"/>
            <a:ext cx="1756590" cy="2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eaLnBrk="0" hangingPunct="0"/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молодым </a:t>
            </a:r>
            <a:r>
              <a:rPr lang="ru-RU" sz="1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инноваторам</a:t>
            </a:r>
            <a:endParaRPr lang="ru-RU" sz="1100" cap="all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30"/>
          <p:cNvSpPr>
            <a:spLocks noChangeArrowheads="1"/>
          </p:cNvSpPr>
          <p:nvPr/>
        </p:nvSpPr>
        <p:spPr bwMode="auto">
          <a:xfrm>
            <a:off x="4472895" y="3538328"/>
            <a:ext cx="1756590" cy="2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eaLnBrk="0" hangingPunct="0"/>
            <a:r>
              <a:rPr lang="ru-RU" sz="1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стартапам</a:t>
            </a:r>
            <a:endParaRPr lang="ru-RU" sz="1100" cap="all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2781" y="2763029"/>
            <a:ext cx="2161027" cy="182357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56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реализует программы инновационного развития, направленные на создание новых и развитие действующих высокотехнологичных компаний, коммерциализацию результатов научно-технической деятельности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3" y="2067694"/>
            <a:ext cx="1969598" cy="6788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52" y="327599"/>
            <a:ext cx="1698943" cy="337170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64764" y="1025868"/>
            <a:ext cx="6439484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малых инновационных предприятий, упаковка проектов для получения венчурного финансирования федеральных институтов развития и венчурных фондов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5308" y="1017297"/>
            <a:ext cx="6371345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hlinkClick r:id="rId6"/>
          </p:cNvPr>
          <p:cNvSpPr/>
          <p:nvPr/>
        </p:nvSpPr>
        <p:spPr>
          <a:xfrm>
            <a:off x="7609478" y="299972"/>
            <a:ext cx="119131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corpmsp76.ru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609478" y="509956"/>
            <a:ext cx="134039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33-33-36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latin typeface="Arial" panose="020B0604020202020204" pitchFamily="34" charset="0"/>
              </a:rPr>
              <a:pPr/>
              <a:t>8</a:t>
            </a:fld>
            <a:endParaRPr lang="ru-RU" dirty="0">
              <a:latin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9EB4C2FA-8197-4717-99EE-4F2E2AB5BAB0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7">
            <a:extLst>
              <a:ext uri="{FF2B5EF4-FFF2-40B4-BE49-F238E27FC236}">
                <a16:creationId xmlns=""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=""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307BCAB-9FBB-4307-91B1-BDD96FB2C6BE}"/>
              </a:ext>
            </a:extLst>
          </p:cNvPr>
          <p:cNvSpPr txBox="1"/>
          <p:nvPr/>
        </p:nvSpPr>
        <p:spPr>
          <a:xfrm>
            <a:off x="878189" y="410874"/>
            <a:ext cx="390983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МОЛОДЫМ ПРЕДПРИНИМАТЕЛЯМ</a:t>
            </a:r>
          </a:p>
        </p:txBody>
      </p:sp>
      <p:sp>
        <p:nvSpPr>
          <p:cNvPr id="68" name="Стрелка: вправо 8">
            <a:extLst>
              <a:ext uri="{FF2B5EF4-FFF2-40B4-BE49-F238E27FC236}">
                <a16:creationId xmlns="" xmlns:a16="http://schemas.microsoft.com/office/drawing/2014/main" id="{93D70817-363E-44FC-82E6-C958B1075EB3}"/>
              </a:ext>
            </a:extLst>
          </p:cNvPr>
          <p:cNvSpPr/>
          <p:nvPr/>
        </p:nvSpPr>
        <p:spPr>
          <a:xfrm>
            <a:off x="5883633" y="1230254"/>
            <a:ext cx="2864831" cy="378226"/>
          </a:xfrm>
          <a:prstGeom prst="rightArrow">
            <a:avLst>
              <a:gd name="adj1" fmla="val 100000"/>
              <a:gd name="adj2" fmla="val 37795"/>
            </a:avLst>
          </a:prstGeom>
          <a:solidFill>
            <a:srgbClr val="E3D0C7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</a:t>
            </a:r>
            <a:r>
              <a:rPr lang="en-US" sz="12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200" b="1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трелка: вправо 7">
            <a:extLst>
              <a:ext uri="{FF2B5EF4-FFF2-40B4-BE49-F238E27FC236}">
                <a16:creationId xmlns="" xmlns:a16="http://schemas.microsoft.com/office/drawing/2014/main" id="{D22DC1C0-3BBC-4B7F-AD37-27A4875D985C}"/>
              </a:ext>
            </a:extLst>
          </p:cNvPr>
          <p:cNvSpPr/>
          <p:nvPr/>
        </p:nvSpPr>
        <p:spPr>
          <a:xfrm>
            <a:off x="3233375" y="1230255"/>
            <a:ext cx="2864831" cy="378225"/>
          </a:xfrm>
          <a:prstGeom prst="rightArrow">
            <a:avLst>
              <a:gd name="adj1" fmla="val 100000"/>
              <a:gd name="adj2" fmla="val 32247"/>
            </a:avLst>
          </a:prstGeom>
          <a:solidFill>
            <a:srgbClr val="CCA898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algn="ctr" defTabSz="1132582"/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Стрелка: вправо 6">
            <a:extLst>
              <a:ext uri="{FF2B5EF4-FFF2-40B4-BE49-F238E27FC236}">
                <a16:creationId xmlns="" xmlns:a16="http://schemas.microsoft.com/office/drawing/2014/main" id="{8639EE15-36FF-4C4F-B333-3356F190F97C}"/>
              </a:ext>
            </a:extLst>
          </p:cNvPr>
          <p:cNvSpPr/>
          <p:nvPr/>
        </p:nvSpPr>
        <p:spPr>
          <a:xfrm>
            <a:off x="538940" y="1230256"/>
            <a:ext cx="2937451" cy="378224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AF765D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algn="ctr" defTabSz="1132582"/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И СРОКИ ВЫДАЧИ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49843213-AE33-41CF-8D97-8BB5C5ADC5CF}"/>
              </a:ext>
            </a:extLst>
          </p:cNvPr>
          <p:cNvCxnSpPr>
            <a:cxnSpLocks/>
          </p:cNvCxnSpPr>
          <p:nvPr/>
        </p:nvCxnSpPr>
        <p:spPr>
          <a:xfrm>
            <a:off x="3203848" y="1903066"/>
            <a:ext cx="0" cy="2592288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1369D1DF-FBDC-4C53-B7E8-C51FB6819E0E}"/>
              </a:ext>
            </a:extLst>
          </p:cNvPr>
          <p:cNvCxnSpPr>
            <a:cxnSpLocks/>
          </p:cNvCxnSpPr>
          <p:nvPr/>
        </p:nvCxnSpPr>
        <p:spPr>
          <a:xfrm>
            <a:off x="5934432" y="1923678"/>
            <a:ext cx="0" cy="2592288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EDB05FA3-A87B-4944-83A7-91691985A100}"/>
              </a:ext>
            </a:extLst>
          </p:cNvPr>
          <p:cNvSpPr txBox="1"/>
          <p:nvPr/>
        </p:nvSpPr>
        <p:spPr>
          <a:xfrm>
            <a:off x="838111" y="1987609"/>
            <a:ext cx="261546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endParaRPr lang="ru-RU" dirty="0" smtClean="0">
              <a:solidFill>
                <a:srgbClr val="7A1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ru-RU" sz="1400" dirty="0" smtClean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1400" dirty="0" err="1" smtClean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400" dirty="0" smtClean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рублей</a:t>
            </a:r>
            <a:endParaRPr lang="ru-RU" sz="1400" dirty="0">
              <a:solidFill>
                <a:srgbClr val="7A1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ru-RU" sz="1400" dirty="0" smtClean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1400" dirty="0" err="1" smtClean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400" dirty="0" smtClean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рублей</a:t>
            </a:r>
          </a:p>
          <a:p>
            <a:pPr defTabSz="914400">
              <a:lnSpc>
                <a:spcPct val="150000"/>
              </a:lnSpc>
            </a:pPr>
            <a:endParaRPr lang="ru-RU" sz="1400" dirty="0" smtClean="0">
              <a:solidFill>
                <a:srgbClr val="7A1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ru-RU" sz="1400" b="1" dirty="0" smtClean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квартал 2022 года </a:t>
            </a:r>
            <a:endParaRPr lang="ru-RU" sz="1400" b="1" dirty="0">
              <a:solidFill>
                <a:srgbClr val="7A1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19872" y="2248585"/>
            <a:ext cx="2376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до 25 лет</a:t>
            </a:r>
          </a:p>
          <a:p>
            <a:pPr defTabSz="914400"/>
            <a:endParaRPr lang="ru-RU" sz="1400" dirty="0" smtClean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бесплатное обучение </a:t>
            </a: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«Мой бизнес</a:t>
            </a: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defTabSz="914400"/>
            <a:endParaRPr lang="ru-RU" sz="1400" dirty="0" smtClean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25% от стоимости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 marL="285750" indent="-285750" defTabSz="914400">
              <a:buFontTx/>
              <a:buChar char="-"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228184" y="1923678"/>
            <a:ext cx="25922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sz="1200" dirty="0" smtClean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 </a:t>
            </a: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</a:p>
          <a:p>
            <a:pPr defTabSz="914400"/>
            <a:endParaRPr lang="ru-RU" sz="1400" dirty="0" smtClean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ПО, оргтехники, </a:t>
            </a: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  <a:p>
            <a:pPr defTabSz="914400"/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первых взносов по договорам </a:t>
            </a: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лизинга</a:t>
            </a:r>
          </a:p>
          <a:p>
            <a:pPr defTabSz="914400"/>
            <a:endParaRPr lang="en-US" sz="1400" dirty="0" smtClean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услуги </a:t>
            </a: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</a:t>
            </a:r>
            <a:r>
              <a:rPr lang="ru-RU" sz="1400" dirty="0" smtClean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т.д.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hlinkClick r:id="rId4"/>
          </p:cNvPr>
          <p:cNvSpPr/>
          <p:nvPr/>
        </p:nvSpPr>
        <p:spPr>
          <a:xfrm>
            <a:off x="7563090" y="299972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63090" y="509956"/>
            <a:ext cx="1293908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594-754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26" y="273554"/>
            <a:ext cx="1322047" cy="5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699793" y="3651870"/>
            <a:ext cx="4176464" cy="72008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</a:rPr>
              <a:t>28</a:t>
            </a:r>
            <a:endParaRPr lang="ru-RU" dirty="0">
              <a:latin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EF950B21-79FD-4FC8-82F8-6FC8EED0BBBA}"/>
              </a:ext>
            </a:extLst>
          </p:cNvPr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7">
            <a:extLst>
              <a:ext uri="{FF2B5EF4-FFF2-40B4-BE49-F238E27FC236}">
                <a16:creationId xmlns="" xmlns:a16="http://schemas.microsoft.com/office/drawing/2014/main" id="{D0301A6A-B898-4AD3-84C5-8F1DE03E75E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B62EF3D8-5380-4C1B-9BD5-1918E33F514F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олилиния 11">
              <a:extLst>
                <a:ext uri="{FF2B5EF4-FFF2-40B4-BE49-F238E27FC236}">
                  <a16:creationId xmlns="" xmlns:a16="http://schemas.microsoft.com/office/drawing/2014/main" id="{A4B664C7-B342-48E4-8E6E-23FA96DB6DF5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2" descr="D:\Проекты\_ЯО\2017_05_17 Меры\work\03308665.jpg">
              <a:extLst>
                <a:ext uri="{FF2B5EF4-FFF2-40B4-BE49-F238E27FC236}">
                  <a16:creationId xmlns="" xmlns:a16="http://schemas.microsoft.com/office/drawing/2014/main" id="{5F528B09-ED34-4C13-910E-495671BB6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2E14E2A-C89F-4A9F-B4D6-5DD480601640}"/>
              </a:ext>
            </a:extLst>
          </p:cNvPr>
          <p:cNvSpPr txBox="1"/>
          <p:nvPr/>
        </p:nvSpPr>
        <p:spPr>
          <a:xfrm>
            <a:off x="878189" y="410874"/>
            <a:ext cx="246967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593161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КОНТРАКТ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45713" y="349702"/>
            <a:ext cx="2128451" cy="369328"/>
          </a:xfrm>
          <a:prstGeom prst="rect">
            <a:avLst/>
          </a:prstGeom>
        </p:spPr>
        <p:txBody>
          <a:bodyPr wrap="square" lIns="91436" tIns="45718" rIns="91436" bIns="45718" anchor="ctr">
            <a:spAutoFit/>
          </a:bodyPr>
          <a:lstStyle/>
          <a:p>
            <a:pPr defTabSz="914355"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епартамент труда и социальной поддержки населения ЯО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95717" y="1563638"/>
            <a:ext cx="3548691" cy="4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14355">
              <a:buFontTx/>
              <a:buChar char="-"/>
            </a:pP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0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единовременно 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1 июля 2022 года)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</a:t>
            </a:r>
            <a:r>
              <a:rPr lang="ru-RU" sz="1000" i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 обучение</a:t>
            </a: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срок действия контракта 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5">
              <a:lnSpc>
                <a:spcPct val="108000"/>
              </a:lnSpc>
            </a:pPr>
            <a:endParaRPr lang="ru-RU" sz="11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02916" y="914410"/>
            <a:ext cx="69632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5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контракт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малоимущими семьями и малоимущими гражданами</a:t>
            </a:r>
            <a:r>
              <a:rPr lang="ru-RU" sz="105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37616" y="4596265"/>
            <a:ext cx="7202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ru-RU" sz="9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среднедушевой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 не должен превышать величину прожиточного минимума на душу населения, </a:t>
            </a: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установленного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регионе, </a:t>
            </a:r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год заключения </a:t>
            </a:r>
            <a:r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контракта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70599" y="3782327"/>
            <a:ext cx="1632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ru-RU" sz="105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заявление и документы можно</a:t>
            </a:r>
            <a:endParaRPr lang="ru-RU" sz="105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51930" y="3713526"/>
            <a:ext cx="25243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 соцзащиты по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месту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жительства</a:t>
            </a:r>
          </a:p>
          <a:p>
            <a:pPr defTabSz="914355"/>
            <a:endParaRPr lang="ru-RU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5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МФЦ</a:t>
            </a:r>
          </a:p>
          <a:p>
            <a:pPr defTabSz="914355"/>
            <a:endParaRPr lang="ru-RU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5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ЕПГУ на 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95717" y="2626568"/>
            <a:ext cx="40527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355">
              <a:buFontTx/>
              <a:buChar char="-"/>
            </a:pP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200 000 </a:t>
            </a:r>
            <a:r>
              <a:rPr lang="ru-RU" sz="10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единовременно 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1 июля 2022 года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355">
              <a:buFontTx/>
              <a:buChar char="-"/>
            </a:pP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 </a:t>
            </a:r>
            <a:r>
              <a:rPr lang="ru-RU" sz="10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pPr marL="171450" indent="-171450" defTabSz="914355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действия контракта 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0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наличие у заявителя (членов его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семьи) земельного участка, размером не более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hlinkClick r:id="rId4"/>
          </p:cNvPr>
          <p:cNvSpPr/>
          <p:nvPr/>
        </p:nvSpPr>
        <p:spPr>
          <a:xfrm>
            <a:off x="7049827" y="284974"/>
            <a:ext cx="1908369" cy="2616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355"/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yarregion.ru/</a:t>
            </a:r>
            <a:r>
              <a:rPr lang="en-U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depts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dtspn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49827" y="509940"/>
            <a:ext cx="1888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ru-RU" alt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EAD9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400-345, 400-347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: вправо 6">
            <a:extLst>
              <a:ext uri="{FF2B5EF4-FFF2-40B4-BE49-F238E27FC236}">
                <a16:creationId xmlns="" xmlns:a16="http://schemas.microsoft.com/office/drawing/2014/main" id="{8639EE15-36FF-4C4F-B333-3356F190F97C}"/>
              </a:ext>
            </a:extLst>
          </p:cNvPr>
          <p:cNvSpPr/>
          <p:nvPr/>
        </p:nvSpPr>
        <p:spPr>
          <a:xfrm>
            <a:off x="535504" y="1622547"/>
            <a:ext cx="3816425" cy="487015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CCA898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ИНДИВИДУАЛЬНОЙ ПРЕДПРИНИМАТЕЛЬСКОЙ ДЕЯТЕЛЬНОСТИ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вправо 6">
            <a:extLst>
              <a:ext uri="{FF2B5EF4-FFF2-40B4-BE49-F238E27FC236}">
                <a16:creationId xmlns="" xmlns:a16="http://schemas.microsoft.com/office/drawing/2014/main" id="{8639EE15-36FF-4C4F-B333-3356F190F97C}"/>
              </a:ext>
            </a:extLst>
          </p:cNvPr>
          <p:cNvSpPr/>
          <p:nvPr/>
        </p:nvSpPr>
        <p:spPr>
          <a:xfrm>
            <a:off x="535504" y="2682812"/>
            <a:ext cx="3816425" cy="487015"/>
          </a:xfrm>
          <a:prstGeom prst="rightArrow">
            <a:avLst>
              <a:gd name="adj1" fmla="val 100000"/>
              <a:gd name="adj2" fmla="val 38904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ЛИЧНОГО ПОДСОБНОГО ХОЗЯЙСТВА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68678" y="3755750"/>
            <a:ext cx="139419" cy="127296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62067" y="3953102"/>
            <a:ext cx="139419" cy="127296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="" xmlns:a16="http://schemas.microsoft.com/office/drawing/2014/main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65235" y="4132197"/>
            <a:ext cx="139419" cy="127296"/>
          </a:xfrm>
          <a:prstGeom prst="rect">
            <a:avLst/>
          </a:prstGeom>
        </p:spPr>
      </p:pic>
      <p:sp>
        <p:nvSpPr>
          <p:cNvPr id="2" name="Прямоугольник 1">
            <a:hlinkClick r:id="rId6"/>
          </p:cNvPr>
          <p:cNvSpPr/>
          <p:nvPr/>
        </p:nvSpPr>
        <p:spPr>
          <a:xfrm>
            <a:off x="5293904" y="4061693"/>
            <a:ext cx="119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14844</TotalTime>
  <Words>1261</Words>
  <Application>Microsoft Office PowerPoint</Application>
  <PresentationFormat>Экран (16:9)</PresentationFormat>
  <Paragraphs>302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Демич Ольга Евгеньевна</cp:lastModifiedBy>
  <cp:revision>954</cp:revision>
  <cp:lastPrinted>2022-06-16T11:52:16Z</cp:lastPrinted>
  <dcterms:created xsi:type="dcterms:W3CDTF">2018-06-09T09:59:23Z</dcterms:created>
  <dcterms:modified xsi:type="dcterms:W3CDTF">2022-07-01T11:48:53Z</dcterms:modified>
</cp:coreProperties>
</file>